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136" r:id="rId1"/>
  </p:sldMasterIdLst>
  <p:notesMasterIdLst>
    <p:notesMasterId r:id="rId30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FA6826B-B860-4D74-906B-9462D7235F08}" type="datetimeFigureOut">
              <a:rPr lang="fa-IR" smtClean="0"/>
              <a:pPr/>
              <a:t>1440/06/12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E5687C-A779-43F6-A6EB-735D1CC3D23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48611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5687C-A779-43F6-A6EB-735D1CC3D232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79714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6423AF-B929-4D5B-9B84-8429CB033E66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848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D431-B201-43DB-94AA-8A78BC429C3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13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4D32C4-C8D7-49C2-9342-30B18F5FFFB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964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F8A1-F0ED-4623-BF18-A207856109F7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27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C83B2A-AD8F-47CC-BDAF-597BBD4B8D9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4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2A60-A4CB-43B7-B649-437109E95B4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91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002C-BDD4-4C38-B53B-3BFE13658A96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051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81D2-49F8-46EA-8345-1DE8A9279A2B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963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354A-2671-4C95-B5BA-8D199A1478EE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919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A3FBCE-5004-43DB-A1B6-7590CB4E840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794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FB42-EB74-4286-9EEA-0F3BDDDEB08C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8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B393D7-ADA2-4266-A069-FECAB4FF6C1A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25982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hf hdr="0" dt="0"/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92D050"/>
                </a:solidFill>
                <a:cs typeface="B Titr" panose="00000700000000000000" pitchFamily="2" charset="-78"/>
              </a:rPr>
              <a:t>عنوان موضوع</a:t>
            </a:r>
            <a:br>
              <a:rPr lang="fa-IR" dirty="0" smtClean="0">
                <a:solidFill>
                  <a:srgbClr val="92D050"/>
                </a:solidFill>
                <a:cs typeface="B Titr" panose="00000700000000000000" pitchFamily="2" charset="-78"/>
              </a:rPr>
            </a:br>
            <a:r>
              <a:rPr lang="fa-IR" dirty="0" smtClean="0">
                <a:solidFill>
                  <a:srgbClr val="92D050"/>
                </a:solidFill>
                <a:cs typeface="B Titr" panose="00000700000000000000" pitchFamily="2" charset="-78"/>
              </a:rPr>
              <a:t> مهارت تصمیم گیری</a:t>
            </a:r>
            <a:endParaRPr lang="fa-IR" dirty="0">
              <a:solidFill>
                <a:srgbClr val="92D05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464" y="3418449"/>
            <a:ext cx="10993546" cy="2827606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  <a:t>مدرس</a:t>
            </a:r>
            <a:endParaRPr lang="fa-IR" sz="3600" dirty="0" smtClean="0">
              <a:solidFill>
                <a:srgbClr val="92D050"/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  <a:t>دکتر مریم کوشا</a:t>
            </a:r>
            <a:b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</a:br>
            <a: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  <a:t>فوق تخصص روانپزشکی کودک و نوجوان</a:t>
            </a:r>
            <a:b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</a:br>
            <a:r>
              <a:rPr lang="fa-IR" sz="3600" dirty="0" smtClean="0">
                <a:solidFill>
                  <a:srgbClr val="92D050"/>
                </a:solidFill>
                <a:cs typeface="B Titr" panose="00000700000000000000" pitchFamily="2" charset="-78"/>
              </a:rPr>
              <a:t>دانشگاه علوم پزشکی گیلان </a:t>
            </a:r>
            <a:endParaRPr lang="fa-IR" sz="3600" dirty="0">
              <a:solidFill>
                <a:srgbClr val="92D050"/>
              </a:solidFill>
              <a:cs typeface="B Titr" panose="00000700000000000000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gray">
          <a:xfrm>
            <a:off x="581191" y="722508"/>
            <a:ext cx="11219934" cy="3377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انجمن روانپزشکی کودک و نوجوان ایران</a:t>
            </a:r>
            <a:endParaRPr lang="fa-I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79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400" dirty="0" smtClean="0">
                <a:cs typeface="B Yagut" pitchFamily="2" charset="-78"/>
              </a:rPr>
              <a:t>منظور از 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تصمیم</a:t>
            </a:r>
            <a:r>
              <a:rPr lang="fa-IR" sz="24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های خوب </a:t>
            </a:r>
            <a:r>
              <a:rPr lang="ar-SA" sz="2400" dirty="0" smtClean="0">
                <a:cs typeface="B Yagut" pitchFamily="2" charset="-78"/>
              </a:rPr>
              <a:t>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هایی هستند که هدف مثبت و مطلوبی دارند و از نظر اجتماعی و اخلاقی مورد تأیید هستند. در مقابل، </a:t>
            </a:r>
            <a:r>
              <a:rPr lang="ar-SA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تصمیم</a:t>
            </a:r>
            <a:r>
              <a:rPr lang="fa-IR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 </a:t>
            </a:r>
            <a:r>
              <a:rPr lang="ar-SA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های بد </a:t>
            </a:r>
            <a:r>
              <a:rPr lang="ar-SA" sz="2400" dirty="0" smtClean="0">
                <a:cs typeface="B Yagut" pitchFamily="2" charset="-78"/>
              </a:rPr>
              <a:t>از نظر دیگران اخلاقی و انسانی نیستند و به نتیجه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نامناسب و ناخوشایند منجر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شوند. </a:t>
            </a:r>
            <a:endParaRPr lang="en-US" sz="2400" dirty="0" smtClean="0">
              <a:cs typeface="B Yagut" pitchFamily="2" charset="-78"/>
            </a:endParaRPr>
          </a:p>
          <a:p>
            <a:pPr algn="justLow" rtl="1" eaLnBrk="1" hangingPunct="1">
              <a:defRPr/>
            </a:pPr>
            <a:endParaRPr lang="fa-IR" dirty="0" smtClean="0">
              <a:cs typeface="B Yagut" pitchFamily="2" charset="-78"/>
            </a:endParaRPr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666752" y="2250830"/>
            <a:ext cx="10407649" cy="4375053"/>
          </a:xfrm>
        </p:spPr>
        <p:txBody>
          <a:bodyPr>
            <a:normAutofit/>
          </a:bodyPr>
          <a:lstStyle/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200" dirty="0" smtClean="0">
                <a:cs typeface="B Yagut" pitchFamily="2" charset="-78"/>
              </a:rPr>
              <a:t>تصمیم به تقلب کردن در امتحان (که می</a:t>
            </a:r>
            <a:r>
              <a:rPr lang="fa-IR" sz="2200" dirty="0" smtClean="0">
                <a:cs typeface="B Yagut" pitchFamily="2" charset="-78"/>
              </a:rPr>
              <a:t> </a:t>
            </a:r>
            <a:r>
              <a:rPr lang="ar-SA" sz="2200" dirty="0" smtClean="0">
                <a:cs typeface="B Yagut" pitchFamily="2" charset="-78"/>
              </a:rPr>
              <a:t>تواند منجر به عواقب بدی در مدرسه و خانه شود)</a:t>
            </a:r>
            <a:endParaRPr lang="en-US" sz="22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200" dirty="0" smtClean="0">
                <a:cs typeface="B Yagut" pitchFamily="2" charset="-78"/>
              </a:rPr>
              <a:t>تصمیم به خوب درس خواندن یا یاد گرفتن یک رشته ورزشی (که باعث نتایج مثبت در زندگی می</a:t>
            </a:r>
            <a:r>
              <a:rPr lang="fa-IR" sz="2200" dirty="0" smtClean="0">
                <a:cs typeface="B Yagut" pitchFamily="2" charset="-78"/>
              </a:rPr>
              <a:t> </a:t>
            </a:r>
            <a:r>
              <a:rPr lang="ar-SA" sz="2200" dirty="0" smtClean="0">
                <a:cs typeface="B Yagut" pitchFamily="2" charset="-78"/>
              </a:rPr>
              <a:t>شود)</a:t>
            </a:r>
            <a:endParaRPr lang="fa-IR" sz="22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Tx/>
              <a:buNone/>
              <a:defRPr/>
            </a:pPr>
            <a:endParaRPr lang="en-US" sz="20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برای کمک کردن به همکلاسی که درس را متوجه نشده است</a:t>
            </a:r>
            <a:endParaRPr lang="fa-IR" sz="2000" b="1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به پنهان کردن ورقه امتحانی از والدین</a:t>
            </a:r>
            <a:endParaRPr lang="en-US" sz="2000" b="1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به دادن مقداری از خوراکی خودمان به دوستی که تغذیه</a:t>
            </a:r>
            <a:r>
              <a:rPr lang="fa-IR" sz="2000" b="1" dirty="0" smtClean="0">
                <a:cs typeface="B Yagut" pitchFamily="2" charset="-78"/>
              </a:rPr>
              <a:t> </a:t>
            </a:r>
            <a:r>
              <a:rPr lang="ar-SA" sz="2000" b="1" dirty="0" smtClean="0">
                <a:cs typeface="B Yagut" pitchFamily="2" charset="-78"/>
              </a:rPr>
              <a:t>اش را جا گذاشته است</a:t>
            </a:r>
            <a:endParaRPr lang="fa-IR" sz="2000" b="1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به برداشتن عطر مادر بدون اجازه او</a:t>
            </a:r>
            <a:endParaRPr lang="en-US" sz="2000" b="1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به هر شب مسواک زدن قبل از خواب</a:t>
            </a:r>
            <a:endParaRPr lang="en-US" sz="2000" b="1" dirty="0" smtClean="0">
              <a:solidFill>
                <a:schemeClr val="tx2">
                  <a:lumMod val="95000"/>
                  <a:lumOff val="5000"/>
                </a:schemeClr>
              </a:solidFill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ar-SA" sz="2000" b="1" dirty="0" smtClean="0">
                <a:cs typeface="B Yagut" pitchFamily="2" charset="-78"/>
              </a:rPr>
              <a:t>تصمیم به قهر کردن با همکلاسی</a:t>
            </a:r>
            <a:endParaRPr lang="en-US" sz="2000" b="1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en-US" sz="2000" dirty="0" smtClean="0">
              <a:cs typeface="B Yagut" pitchFamily="2" charset="-78"/>
            </a:endParaRPr>
          </a:p>
          <a:p>
            <a:pPr algn="r" eaLnBrk="1" hangingPunct="1">
              <a:buClr>
                <a:srgbClr val="FFFF00"/>
              </a:buClr>
              <a:buFontTx/>
              <a:buNone/>
              <a:defRPr/>
            </a:pPr>
            <a:endParaRPr lang="fa-IR" sz="2000" dirty="0" smtClean="0">
              <a:cs typeface="B Yagut" pitchFamily="2" charset="-78"/>
            </a:endParaRPr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66752" y="2152358"/>
            <a:ext cx="10407649" cy="3867442"/>
          </a:xfrm>
        </p:spPr>
        <p:txBody>
          <a:bodyPr>
            <a:normAutofit fontScale="85000" lnSpcReduction="20000"/>
          </a:bodyPr>
          <a:lstStyle/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خاطره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ای از تصمیمی که با آن به دردسر افتادید.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خاطره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ای از تصمیمی که با آن کسی را خوشحال کردید.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تصمیمی که باعث می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شود به خودتان افتخار کنید.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تصمیمی که آرزو می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کنید کاش آن تصمیم را نگرفته بودید.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تصمیمی که با عجله و بدون فکر کردن گرفتید و بعد پشیمان شدید.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تصمیمی که به موقع نگرفتید و دیگران به جای شما تصمیم گرفتند.</a:t>
            </a:r>
            <a:endParaRPr lang="en-US" sz="28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endParaRPr lang="fa-IR" sz="2000" dirty="0" smtClean="0">
              <a:cs typeface="B Yagut" pitchFamily="2" charset="-78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سوال</a:t>
            </a: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dirty="0" smtClean="0">
                <a:solidFill>
                  <a:srgbClr val="FFFF00"/>
                </a:solidFill>
                <a:cs typeface="B Titr" pitchFamily="2" charset="-78"/>
              </a:rPr>
              <a:t>روش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dirty="0" smtClean="0">
                <a:solidFill>
                  <a:srgbClr val="FFFF00"/>
                </a:solidFill>
                <a:cs typeface="B Titr" pitchFamily="2" charset="-78"/>
              </a:rPr>
              <a:t>های نامناسب تصمیم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dirty="0" smtClean="0">
                <a:solidFill>
                  <a:srgbClr val="FFFF00"/>
                </a:solidFill>
                <a:cs typeface="B Titr" pitchFamily="2" charset="-78"/>
              </a:rPr>
              <a:t>گیری</a:t>
            </a:r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52499" y="2067950"/>
            <a:ext cx="10990971" cy="46001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ناگهانی تصمیم گرفتن</a:t>
            </a:r>
            <a:endParaRPr lang="fa-IR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1800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1800" dirty="0" smtClean="0">
                <a:cs typeface="B Yagut" pitchFamily="2" charset="-78"/>
              </a:rPr>
              <a:t>	</a:t>
            </a:r>
            <a:r>
              <a:rPr lang="ar-SA" sz="1800" dirty="0" smtClean="0">
                <a:cs typeface="B Yagut" pitchFamily="2" charset="-78"/>
              </a:rPr>
              <a:t>وقتی مریم متوجه شد که برادر کوچکش جلد دفترش را پاره کرده، به سرعت تصمیم گرفت تلافی کند و چرخ­های ماشین او را شکست.</a:t>
            </a:r>
            <a:endParaRPr lang="en-US" sz="1800" dirty="0" smtClean="0">
              <a:cs typeface="B Yagut" pitchFamily="2" charset="-78"/>
            </a:endParaRPr>
          </a:p>
          <a:p>
            <a:pPr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تصمیم خود را بیش از حد به عقب انداختن           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1800" dirty="0" smtClean="0">
                <a:cs typeface="B Yagut" pitchFamily="2" charset="-78"/>
              </a:rPr>
              <a:t>	</a:t>
            </a:r>
            <a:r>
              <a:rPr lang="ar-SA" sz="1800" dirty="0" smtClean="0">
                <a:cs typeface="B Yagut" pitchFamily="2" charset="-78"/>
              </a:rPr>
              <a:t>پدر افشین از او خواسته بود بگوید چه نوع تبلتی دوست دارد تا از حراجی مخصوص نوروز برایش بخرد. از بس افشین معطل کرد حراجی تمام شد.</a:t>
            </a:r>
            <a:endParaRPr lang="en-US" sz="1800" dirty="0" smtClean="0">
              <a:cs typeface="B Yagut" pitchFamily="2" charset="-78"/>
            </a:endParaRPr>
          </a:p>
          <a:p>
            <a:pPr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تصمیم نگرفتن                         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1800" dirty="0" smtClean="0">
                <a:cs typeface="B Yagut" pitchFamily="2" charset="-78"/>
              </a:rPr>
              <a:t>	</a:t>
            </a:r>
            <a:r>
              <a:rPr lang="ar-SA" sz="1800" dirty="0" smtClean="0">
                <a:cs typeface="B Yagut" pitchFamily="2" charset="-78"/>
              </a:rPr>
              <a:t>هر سال تابستان که می­شود رویا نمی</a:t>
            </a:r>
            <a:r>
              <a:rPr lang="fa-IR" sz="1800" dirty="0" smtClean="0">
                <a:cs typeface="B Yagut" pitchFamily="2" charset="-78"/>
              </a:rPr>
              <a:t> </a:t>
            </a:r>
            <a:r>
              <a:rPr lang="ar-SA" sz="1800" dirty="0" smtClean="0">
                <a:cs typeface="B Yagut" pitchFamily="2" charset="-78"/>
              </a:rPr>
              <a:t>تواند تصمیم بگیرد چه کلاسی برود و تعطیلی تمام </a:t>
            </a:r>
            <a:r>
              <a:rPr lang="ar-SA" sz="1800" dirty="0" smtClean="0">
                <a:cs typeface="B Yagut" pitchFamily="2" charset="-78"/>
              </a:rPr>
              <a:t>می</a:t>
            </a:r>
            <a:r>
              <a:rPr lang="fa-IR" sz="1800" dirty="0" smtClean="0">
                <a:cs typeface="B Yagut" pitchFamily="2" charset="-78"/>
              </a:rPr>
              <a:t> </a:t>
            </a:r>
            <a:r>
              <a:rPr lang="ar-SA" sz="1800" dirty="0" smtClean="0">
                <a:cs typeface="B Yagut" pitchFamily="2" charset="-78"/>
              </a:rPr>
              <a:t>شود</a:t>
            </a:r>
            <a:r>
              <a:rPr lang="ar-SA" sz="1800" dirty="0" smtClean="0">
                <a:cs typeface="B Yagut" pitchFamily="2" charset="-78"/>
              </a:rPr>
              <a:t>. </a:t>
            </a:r>
            <a:endParaRPr lang="en-US" sz="1800" dirty="0" smtClean="0">
              <a:cs typeface="B Yagut" pitchFamily="2" charset="-78"/>
            </a:endParaRPr>
          </a:p>
          <a:p>
            <a:pPr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تصمیم</a:t>
            </a:r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گیری را به عهده دیگران گذاشتن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1800" dirty="0" smtClean="0">
                <a:cs typeface="B Yagut" pitchFamily="2" charset="-78"/>
              </a:rPr>
              <a:t>	</a:t>
            </a:r>
            <a:r>
              <a:rPr lang="ar-SA" sz="1800" dirty="0" smtClean="0">
                <a:cs typeface="B Yagut" pitchFamily="2" charset="-78"/>
              </a:rPr>
              <a:t>وقتی پدر و مادر آرش او را برای خرید لباس بیرون می</a:t>
            </a:r>
            <a:r>
              <a:rPr lang="fa-IR" sz="1800" dirty="0" smtClean="0">
                <a:cs typeface="B Yagut" pitchFamily="2" charset="-78"/>
              </a:rPr>
              <a:t> </a:t>
            </a:r>
            <a:r>
              <a:rPr lang="ar-SA" sz="1800" dirty="0" smtClean="0">
                <a:cs typeface="B Yagut" pitchFamily="2" charset="-78"/>
              </a:rPr>
              <a:t>برند، آرش می­گوید هر کدام شما بگویید، هرکدام </a:t>
            </a:r>
            <a:r>
              <a:rPr lang="ar-SA" sz="1800" dirty="0" smtClean="0">
                <a:cs typeface="B Yagut" pitchFamily="2" charset="-78"/>
              </a:rPr>
              <a:t>قشنگ</a:t>
            </a:r>
            <a:r>
              <a:rPr lang="fa-IR" sz="1800" dirty="0" smtClean="0">
                <a:cs typeface="B Yagut" pitchFamily="2" charset="-78"/>
              </a:rPr>
              <a:t> </a:t>
            </a:r>
            <a:r>
              <a:rPr lang="ar-SA" sz="1800" dirty="0" smtClean="0">
                <a:cs typeface="B Yagut" pitchFamily="2" charset="-78"/>
              </a:rPr>
              <a:t>تر </a:t>
            </a:r>
            <a:r>
              <a:rPr lang="ar-SA" sz="1800" dirty="0" smtClean="0">
                <a:cs typeface="B Yagut" pitchFamily="2" charset="-78"/>
              </a:rPr>
              <a:t>است.</a:t>
            </a:r>
            <a:endParaRPr lang="en-US" sz="1800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sz="1800" dirty="0" smtClean="0">
                <a:solidFill>
                  <a:srgbClr val="C00000"/>
                </a:solidFill>
                <a:cs typeface="B Titr" pitchFamily="2" charset="-78"/>
              </a:rPr>
              <a:t>مسئولیت تصمیم خود را قبول نکردن</a:t>
            </a:r>
            <a:endParaRPr lang="en-US" sz="18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1800" dirty="0" smtClean="0">
                <a:cs typeface="B Yagut" pitchFamily="2" charset="-78"/>
              </a:rPr>
              <a:t>	</a:t>
            </a:r>
            <a:r>
              <a:rPr lang="ar-SA" sz="1800" dirty="0" smtClean="0">
                <a:cs typeface="B Yagut" pitchFamily="2" charset="-78"/>
              </a:rPr>
              <a:t>سعید تصمیم گرفت در تیم بسکتبال مدرسه عضو شود و وقت نکرد انگلیسی تمرین کند. وقتی نمرات زبانش افت کرد گفت این تقصیر پدرش است که از بسکتبال تعریف می­کرده است.</a:t>
            </a:r>
            <a:endParaRPr lang="en-US" sz="1800" dirty="0" smtClean="0"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b="1" dirty="0" smtClean="0">
                <a:solidFill>
                  <a:srgbClr val="FFFF00"/>
                </a:solidFill>
                <a:cs typeface="B Titr" pitchFamily="2" charset="-78"/>
              </a:rPr>
              <a:t>روش</a:t>
            </a:r>
            <a:r>
              <a:rPr lang="fa-IR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b="1" dirty="0" smtClean="0">
                <a:solidFill>
                  <a:srgbClr val="FFFF00"/>
                </a:solidFill>
                <a:cs typeface="B Titr" pitchFamily="2" charset="-78"/>
              </a:rPr>
              <a:t>های مناسب تصمیم</a:t>
            </a:r>
            <a:r>
              <a:rPr lang="fa-IR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b="1" dirty="0" smtClean="0">
                <a:solidFill>
                  <a:srgbClr val="FFFF00"/>
                </a:solidFill>
                <a:cs typeface="B Titr" pitchFamily="2" charset="-78"/>
              </a:rPr>
              <a:t>گیری</a:t>
            </a:r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37626" y="2405574"/>
            <a:ext cx="11470130" cy="4178106"/>
          </a:xfrm>
        </p:spPr>
        <p:txBody>
          <a:bodyPr>
            <a:normAutofit/>
          </a:bodyPr>
          <a:lstStyle/>
          <a:p>
            <a:pPr algn="r" rtl="1" eaLnBrk="1" hangingPunct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تصمیم</a:t>
            </a:r>
            <a:r>
              <a:rPr lang="fa-IR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گیری بعد از مکث و فکر کردن                             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1800" dirty="0" smtClean="0">
                <a:cs typeface="B Yagut" pitchFamily="2" charset="-78"/>
              </a:rPr>
              <a:t>وقتی مریم متوجه شد که برادر کوچکش جلد دفترش را پاره کرده، با خود فکر کرد اگر تلافی کند و چرخ­های ماشین او را بشکند ممکن است مادر او را تنبیه کند و خودکاری که دوست دارد برایش نخرد. مریم تصمیم گرفت برادرش را ببخشد.</a:t>
            </a:r>
            <a:endParaRPr lang="fa-IR" sz="1800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به موقع تصمیم گرفتن   </a:t>
            </a:r>
            <a:r>
              <a:rPr lang="ar-SA" sz="1800" dirty="0" smtClean="0">
                <a:solidFill>
                  <a:srgbClr val="FFFF00"/>
                </a:solidFill>
                <a:cs typeface="B Titr" pitchFamily="2" charset="-78"/>
              </a:rPr>
              <a:t>                </a:t>
            </a:r>
            <a:endParaRPr lang="en-US" sz="1800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1800" dirty="0" smtClean="0">
                <a:cs typeface="B Yagut" pitchFamily="2" charset="-78"/>
              </a:rPr>
              <a:t>پدر افشین از او خواسته بود بگوید چه نوع تبلتی دوست دارد تا از حراجی مخصوص نوروز برایش بخرد. افشین کمی تحقیق و با دوستانش مشورت کرد و یک هفته قبل از پایان حراجی به پدرش خبر داد.</a:t>
            </a:r>
            <a:endParaRPr lang="en-US" sz="1800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sz="1800" dirty="0" smtClean="0">
                <a:solidFill>
                  <a:srgbClr val="C00000"/>
                </a:solidFill>
                <a:cs typeface="B Titr" pitchFamily="2" charset="-78"/>
              </a:rPr>
              <a:t>تصمیم گرفتن در مورد مسائل خود</a:t>
            </a:r>
            <a:endParaRPr lang="en-US" sz="18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هر سال تابستان که می­شود رویا با توجه به علاقه و استعدادش تصمیم می­گیرد چه کلاسی برود.</a:t>
            </a:r>
            <a:endParaRPr lang="en-US" dirty="0" smtClean="0">
              <a:cs typeface="B Yagut" pitchFamily="2" charset="-78"/>
            </a:endParaRPr>
          </a:p>
          <a:p>
            <a:pPr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مسئولیت تصمیم خود را قبول کردن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سعید تصمیم گرفت در تیم بسکتبال مدرسه عضو شود و وقت نکرد انگلیسی تمرین کند. وقتی نمرات زبانش افت کرد متوجه شد برنامه­ریزی­اش برای تمرین بسکتبال و زبان مناسب نبوده است.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/>
            <a:endParaRPr lang="en-US" sz="1800" dirty="0" smtClean="0"/>
          </a:p>
          <a:p>
            <a:pPr algn="r" rtl="1" eaLnBrk="1" hangingPunct="1"/>
            <a:endParaRPr lang="fa-IR" sz="1800" dirty="0" smtClean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مراحل تصمیم گیری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117600" y="1066800"/>
            <a:ext cx="9956800" cy="5219700"/>
          </a:xfrm>
        </p:spPr>
        <p:txBody>
          <a:bodyPr/>
          <a:lstStyle/>
          <a:p>
            <a:pPr algn="r" rtl="1" eaLnBrk="1" hangingPunct="1">
              <a:buFontTx/>
              <a:buNone/>
            </a:pPr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مرحله اول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 شناخت موقعیت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های مختلف تصمیم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گیری</a:t>
            </a:r>
            <a:endParaRPr lang="fa-IR" sz="20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000" dirty="0" smtClean="0">
                <a:cs typeface="B Yagut" pitchFamily="2" charset="-78"/>
              </a:rPr>
              <a:t>در موقعیتی قرار گرفته</a:t>
            </a:r>
            <a:r>
              <a:rPr lang="fa-IR" sz="2000" dirty="0" smtClean="0">
                <a:cs typeface="B Yagut" pitchFamily="2" charset="-78"/>
              </a:rPr>
              <a:t> </a:t>
            </a:r>
            <a:r>
              <a:rPr lang="ar-SA" sz="2000" dirty="0" smtClean="0">
                <a:cs typeface="B Yagut" pitchFamily="2" charset="-78"/>
              </a:rPr>
              <a:t>ایم که باید تصمیم</a:t>
            </a:r>
            <a:r>
              <a:rPr lang="fa-IR" sz="2000" dirty="0" smtClean="0">
                <a:cs typeface="B Yagut" pitchFamily="2" charset="-78"/>
              </a:rPr>
              <a:t> </a:t>
            </a:r>
            <a:r>
              <a:rPr lang="ar-SA" sz="2000" dirty="0" smtClean="0">
                <a:cs typeface="B Yagut" pitchFamily="2" charset="-78"/>
              </a:rPr>
              <a:t>گیری کنیم، بنابراین می</a:t>
            </a:r>
            <a:r>
              <a:rPr lang="fa-IR" sz="2000" dirty="0" smtClean="0">
                <a:cs typeface="B Yagut" pitchFamily="2" charset="-78"/>
              </a:rPr>
              <a:t> </a:t>
            </a:r>
            <a:r>
              <a:rPr lang="ar-SA" sz="2000" dirty="0" smtClean="0">
                <a:cs typeface="B Yagut" pitchFamily="2" charset="-78"/>
              </a:rPr>
              <a:t>خواهیم خوب فکر کنیم </a:t>
            </a:r>
            <a:endParaRPr lang="fa-IR" sz="20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Tx/>
              <a:buNone/>
            </a:pPr>
            <a:endParaRPr lang="fa-IR" sz="14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Tx/>
              <a:buNone/>
            </a:pPr>
            <a:endParaRPr lang="en-US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en-US" dirty="0" smtClean="0">
              <a:solidFill>
                <a:srgbClr val="FFFF00"/>
              </a:solidFill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  <p:pic>
        <p:nvPicPr>
          <p:cNvPr id="2050" name="Picture 2" descr="K:\Documents and Settings\amozesh2\Desktop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5059" y="4224264"/>
            <a:ext cx="4642339" cy="234534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117600" y="2278966"/>
            <a:ext cx="9956800" cy="3740834"/>
          </a:xfrm>
        </p:spPr>
        <p:txBody>
          <a:bodyPr/>
          <a:lstStyle/>
          <a:p>
            <a:pPr algn="justLow" rtl="1">
              <a:lnSpc>
                <a:spcPct val="150000"/>
              </a:lnSpc>
              <a:buClr>
                <a:srgbClr val="FFFF00"/>
              </a:buClr>
              <a:buFontTx/>
              <a:buNone/>
            </a:pP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مرحله دوم </a:t>
            </a:r>
            <a:r>
              <a:rPr lang="fa-IR" sz="24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شناخت تصمیم</a:t>
            </a:r>
            <a:r>
              <a:rPr lang="fa-IR" sz="24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های ممکن</a:t>
            </a:r>
            <a:endParaRPr lang="fa-IR" sz="24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justLow" rtl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باید خوب فکر کنیم و تمام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ممکن را که به تصمیم ما مربوط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شوند پیدا کنیم. باید در مورد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ممکن اطلاعات به دست بیاوریم و هدف­ها و ارزش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اخلاقی (مانند خوب/ بد، خیرخواهی/آزار و آسیب به دیگران) را در نظر داشته باشیم. برای مشخص شدن این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و گردآوری اطلاعات در مورد آنها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توانیم از والدین، دوستان و معلم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کمک بخواهیم و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ممکن (مناسب و نامناسب یا خوب و بد) را در نظر بگیریم.</a:t>
            </a:r>
            <a:endParaRPr lang="fa-IR" sz="2400" dirty="0" smtClean="0">
              <a:solidFill>
                <a:srgbClr val="FFFF00"/>
              </a:solidFill>
              <a:cs typeface="B Yagut" pitchFamily="2" charset="-78"/>
            </a:endParaRPr>
          </a:p>
          <a:p>
            <a:pPr algn="justLow" rtl="1">
              <a:buClr>
                <a:srgbClr val="FFFF00"/>
              </a:buClr>
              <a:buFont typeface="Wingdings" pitchFamily="2" charset="2"/>
              <a:buChar char="Ø"/>
            </a:pPr>
            <a:endParaRPr lang="fa-IR" dirty="0" smtClean="0"/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مراحل تصمیم گیری</a:t>
            </a: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مرحله سوم ارزیابی تصمیم</a:t>
            </a:r>
            <a:r>
              <a:rPr lang="fa-IR" sz="2400" dirty="0" smtClean="0">
                <a:solidFill>
                  <a:srgbClr val="C00000"/>
                </a:solidFill>
                <a:cs typeface="B Titr" pitchFamily="2" charset="-78"/>
              </a:rPr>
              <a:t> ها</a:t>
            </a:r>
            <a:r>
              <a:rPr lang="en-US" sz="24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endParaRPr lang="fa-IR" sz="2400" dirty="0" smtClean="0">
              <a:solidFill>
                <a:srgbClr val="C00000"/>
              </a:solidFill>
              <a:cs typeface="B Yagut" pitchFamily="2" charset="-78"/>
            </a:endParaRPr>
          </a:p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ارزیابی تصمیم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موجود از این بابت که ممکن و عملی هستند، یا با اصول اخلاقی و قوانین اجتماعی همخوانی دارند، لازم است نتایج هر انتخاب را هم در نظر بگیریم زیرا هر انتخاب ممکن است پیامدها و نتیجه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مثبت و منفی داشته باشد. هنگام ارزیابی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لازم است موردی را در نظر بگیریم که نتایج آنها چه برای ما و چه دیگران مثبت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تر و مهم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تر است. فهرستی از این انتخاب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را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نویسیم و ویژگی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مثبت و منفی آنها را مشخص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کنیم.</a:t>
            </a:r>
            <a:endParaRPr lang="fa-IR" sz="2400" dirty="0" smtClean="0">
              <a:cs typeface="B Yagut" pitchFamily="2" charset="-78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مراحل تصمیم گیری</a:t>
            </a: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 eaLnBrk="1" hangingPunct="1">
              <a:lnSpc>
                <a:spcPct val="200000"/>
              </a:lnSpc>
              <a:buClr>
                <a:srgbClr val="FFFF00"/>
              </a:buClr>
              <a:buFontTx/>
              <a:buNone/>
            </a:pP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مرحله چهارم مشخص کردن بهترین تصمیم و عمل کردن به آن</a:t>
            </a:r>
            <a:endParaRPr lang="fa-IR" sz="24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justLow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در این مرحله مناسب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ترین مورد را با در نظر گرفتن ویژگی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های مثبت و منفی انتخاب می­کنیم تا آن را انجام دهیم. دلیل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هایی که برای این تصمیم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گیری داریم یادداشت می­کنیم. به این ترتیب زمان آن رسیده که به تصمیمی که می­گیریم عمل می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کنیم.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/>
            <a:endParaRPr lang="fa-IR" dirty="0" smtClean="0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مراحل تصمیم گیری</a:t>
            </a: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smtClean="0">
                <a:solidFill>
                  <a:srgbClr val="FFFF00"/>
                </a:solidFill>
                <a:cs typeface="B Titr" pitchFamily="2" charset="-78"/>
              </a:rPr>
              <a:t>مثال</a:t>
            </a:r>
            <a:endParaRPr lang="fa-IR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815922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فردا امتحان ریاضی دارید و امشب به تولد دختر عمه دعوت شده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اید.</a:t>
            </a:r>
            <a:endParaRPr lang="en-US" sz="24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Tx/>
              <a:buNone/>
            </a:pPr>
            <a:endParaRPr lang="fa-IR" sz="2000" dirty="0" smtClean="0"/>
          </a:p>
        </p:txBody>
      </p:sp>
      <p:pic>
        <p:nvPicPr>
          <p:cNvPr id="21509" name="Picture 6" descr="K:\Documents and Settings\amozesh2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1" y="3357564"/>
            <a:ext cx="4095751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  <p:pic>
        <p:nvPicPr>
          <p:cNvPr id="3074" name="Picture 2" descr="K:\Documents and Settings\amozesh2\Desktop\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89383" y="3274255"/>
            <a:ext cx="4511552" cy="236689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None/>
            </a:pPr>
            <a:r>
              <a:rPr lang="fa-IR" dirty="0" smtClean="0"/>
              <a:t>	</a:t>
            </a:r>
            <a:endParaRPr lang="en-US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کودکان با مفهوم و</a:t>
            </a:r>
            <a:r>
              <a:rPr lang="ar-SA" sz="2400" dirty="0" smtClean="0">
                <a:solidFill>
                  <a:srgbClr val="C00000"/>
                </a:solidFill>
                <a:cs typeface="B Yagut" pitchFamily="2" charset="-78"/>
              </a:rPr>
              <a:t> اهمیت </a:t>
            </a:r>
            <a:r>
              <a:rPr lang="ar-SA" sz="2400" dirty="0" smtClean="0">
                <a:cs typeface="B Yagut" pitchFamily="2" charset="-78"/>
              </a:rPr>
              <a:t>تصمیم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گیری در زندگی آشنا شوند.</a:t>
            </a:r>
            <a:endParaRPr lang="en-US" sz="2400" dirty="0" smtClean="0">
              <a:cs typeface="B Yagut" pitchFamily="2" charset="-78"/>
            </a:endParaRPr>
          </a:p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کودکان با انواع مختلف </a:t>
            </a:r>
            <a:r>
              <a:rPr lang="ar-SA" sz="2400" dirty="0" smtClean="0">
                <a:solidFill>
                  <a:srgbClr val="C00000"/>
                </a:solidFill>
                <a:cs typeface="B Yagut" pitchFamily="2" charset="-78"/>
              </a:rPr>
              <a:t>روش</a:t>
            </a:r>
            <a:r>
              <a:rPr lang="fa-IR" sz="2400" dirty="0" smtClean="0">
                <a:solidFill>
                  <a:srgbClr val="C00000"/>
                </a:solidFill>
                <a:cs typeface="B Yagut" pitchFamily="2" charset="-78"/>
              </a:rPr>
              <a:t> </a:t>
            </a:r>
            <a:r>
              <a:rPr lang="ar-SA" sz="2400" dirty="0" smtClean="0">
                <a:solidFill>
                  <a:srgbClr val="C00000"/>
                </a:solidFill>
                <a:cs typeface="B Yagut" pitchFamily="2" charset="-78"/>
              </a:rPr>
              <a:t>های </a:t>
            </a:r>
            <a:r>
              <a:rPr lang="ar-SA" sz="2400" dirty="0" smtClean="0">
                <a:cs typeface="B Yagut" pitchFamily="2" charset="-78"/>
              </a:rPr>
              <a:t>تصمیم گیری آشنا شوند. </a:t>
            </a:r>
            <a:endParaRPr lang="en-US" sz="2400" dirty="0" smtClean="0">
              <a:cs typeface="B Yagut" pitchFamily="2" charset="-78"/>
            </a:endParaRPr>
          </a:p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کودکان بتوانند موقعیت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و </a:t>
            </a:r>
            <a:r>
              <a:rPr lang="ar-SA" sz="2400" dirty="0" smtClean="0">
                <a:solidFill>
                  <a:srgbClr val="C00000"/>
                </a:solidFill>
                <a:cs typeface="B Yagut" pitchFamily="2" charset="-78"/>
              </a:rPr>
              <a:t>مراحل</a:t>
            </a:r>
            <a:r>
              <a:rPr lang="ar-SA" sz="2400" dirty="0" smtClean="0">
                <a:cs typeface="B Yagut" pitchFamily="2" charset="-78"/>
              </a:rPr>
              <a:t> مختلف تصمیم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گیری را بشناسند.</a:t>
            </a:r>
            <a:endParaRPr lang="en-US" sz="2400" dirty="0" smtClean="0">
              <a:cs typeface="B Yagut" pitchFamily="2" charset="-78"/>
            </a:endParaRPr>
          </a:p>
          <a:p>
            <a:pPr algn="justLow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کودکان بتوانند با کمک از مراحل این مهارت به تنهایی در موقعیت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ساده تصمیم مناسب بگیرند.</a:t>
            </a:r>
            <a:endParaRPr lang="en-US" sz="2400" dirty="0" smtClean="0">
              <a:cs typeface="B Yagut" pitchFamily="2" charset="-78"/>
            </a:endParaRPr>
          </a:p>
        </p:txBody>
      </p:sp>
      <p:sp>
        <p:nvSpPr>
          <p:cNvPr id="409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mtClean="0">
                <a:solidFill>
                  <a:srgbClr val="FFFF00"/>
                </a:solidFill>
                <a:cs typeface="B Titr" pitchFamily="2" charset="-78"/>
              </a:rPr>
              <a:t>هدف</a:t>
            </a:r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mtClean="0">
                <a:solidFill>
                  <a:srgbClr val="FFFF00"/>
                </a:solidFill>
                <a:cs typeface="B Titr" pitchFamily="2" charset="-78"/>
              </a:rPr>
              <a:t>ها</a:t>
            </a:r>
            <a:endParaRPr lang="fa-IR" smtClean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ar-SA" b="1" smtClean="0">
                <a:solidFill>
                  <a:srgbClr val="FFFF00"/>
                </a:solidFill>
                <a:cs typeface="B Titr" pitchFamily="2" charset="-78"/>
              </a:rPr>
              <a:t>انتخاب</a:t>
            </a:r>
            <a:r>
              <a:rPr lang="en-US" b="1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b="1" smtClean="0">
                <a:solidFill>
                  <a:srgbClr val="FFFF00"/>
                </a:solidFill>
                <a:cs typeface="B Titr" pitchFamily="2" charset="-78"/>
              </a:rPr>
              <a:t>های ممکن</a:t>
            </a:r>
            <a:endParaRPr lang="fa-IR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06236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تصمیم اول: امشب به تولد نمی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روم و درخانه می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مانم تا برای امتحان تمرین کنم.</a:t>
            </a:r>
            <a:endParaRPr lang="fa-IR" dirty="0" smtClean="0">
              <a:cs typeface="B Yagut" pitchFamily="2" charset="-78"/>
            </a:endParaRPr>
          </a:p>
          <a:p>
            <a:pPr algn="r" rtl="1" eaLnBrk="1" hangingPunct="1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تصمیم اول: حسین قبول کند که به دوستش تقلب برساند.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نتایج مثبت                                                                        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وقت کافی برای درس خواندن دارم.      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استرس کمتری برای امتحان خواهم داشت.      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نمره بهتری خواهم گرفت.       </a:t>
            </a:r>
            <a:endParaRPr lang="fa-IR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از اینکه به تولد نرفتم ناراحت شدم.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dirty="0" smtClean="0">
                <a:cs typeface="B Yagut" pitchFamily="2" charset="-78"/>
              </a:rPr>
              <a:t>دختر عمه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ام ناراحت می</a:t>
            </a:r>
            <a:r>
              <a:rPr lang="fa-IR" dirty="0" smtClean="0">
                <a:cs typeface="B Yagut" pitchFamily="2" charset="-78"/>
              </a:rPr>
              <a:t> </a:t>
            </a:r>
            <a:r>
              <a:rPr lang="ar-SA" dirty="0" smtClean="0">
                <a:cs typeface="B Yagut" pitchFamily="2" charset="-78"/>
              </a:rPr>
              <a:t>شود.</a:t>
            </a:r>
            <a:endParaRPr lang="en-US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Tx/>
              <a:buNone/>
            </a:pPr>
            <a:endParaRPr lang="fa-IR" dirty="0" smtClean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over dir="l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Tx/>
              <a:buNone/>
            </a:pPr>
            <a:r>
              <a:rPr lang="ar-SA" sz="2800" dirty="0" smtClean="0">
                <a:cs typeface="B Yagut" pitchFamily="2" charset="-78"/>
              </a:rPr>
              <a:t>تصمیم دوم: حسین به دوستش جواب رد بدهد</a:t>
            </a:r>
            <a:endParaRPr lang="fa-IR" sz="28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sz="2800" dirty="0" smtClean="0">
                <a:solidFill>
                  <a:srgbClr val="C00000"/>
                </a:solidFill>
                <a:cs typeface="B Titr" pitchFamily="2" charset="-78"/>
              </a:rPr>
              <a:t>نتایج مثبت                                                                        </a:t>
            </a:r>
            <a:endParaRPr lang="en-US" sz="2800" dirty="0" smtClean="0">
              <a:solidFill>
                <a:srgbClr val="C00000"/>
              </a:solidFill>
              <a:cs typeface="B Titr" pitchFamily="2" charset="-78"/>
            </a:endParaRPr>
          </a:p>
          <a:p>
            <a:r>
              <a:rPr lang="ar-SA" sz="2800" dirty="0" smtClean="0">
                <a:cs typeface="B Yagut" pitchFamily="2" charset="-78"/>
              </a:rPr>
              <a:t>به قوانین مدرسه احترام می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گذارد.</a:t>
            </a:r>
            <a:endParaRPr lang="en-US" sz="2800" dirty="0" smtClean="0">
              <a:cs typeface="B Yagut" pitchFamily="2" charset="-78"/>
            </a:endParaRPr>
          </a:p>
          <a:p>
            <a:r>
              <a:rPr lang="ar-SA" sz="2800" dirty="0" smtClean="0">
                <a:cs typeface="B Yagut" pitchFamily="2" charset="-78"/>
              </a:rPr>
              <a:t>دیگر استرس ندارد</a:t>
            </a:r>
            <a:endParaRPr lang="fa-IR" sz="28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sz="2800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endParaRPr lang="en-US" sz="28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/>
            <a:r>
              <a:rPr lang="ar-SA" sz="2800" dirty="0" smtClean="0">
                <a:cs typeface="B Yagut" pitchFamily="2" charset="-78"/>
              </a:rPr>
              <a:t>دوستش ناراحت می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شود.</a:t>
            </a:r>
            <a:endParaRPr lang="en-US" sz="2800" dirty="0" smtClean="0">
              <a:cs typeface="B Yagut" pitchFamily="2" charset="-78"/>
            </a:endParaRPr>
          </a:p>
          <a:p>
            <a:pPr algn="r" rtl="1"/>
            <a:r>
              <a:rPr lang="ar-SA" sz="2800" dirty="0" smtClean="0">
                <a:cs typeface="B Yagut" pitchFamily="2" charset="-78"/>
              </a:rPr>
              <a:t>اگر دوستش قبول نشود خودش هم ناراحت می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شود.</a:t>
            </a:r>
            <a:endParaRPr lang="en-US" sz="2800" dirty="0" smtClean="0">
              <a:cs typeface="B Yagut" pitchFamily="2" charset="-78"/>
            </a:endParaRPr>
          </a:p>
          <a:p>
            <a:pPr algn="r" rtl="1"/>
            <a:endParaRPr lang="en-US" dirty="0" smtClean="0"/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81192" y="2489982"/>
            <a:ext cx="11029615" cy="4037427"/>
          </a:xfrm>
        </p:spPr>
        <p:txBody>
          <a:bodyPr>
            <a:normAutofit/>
          </a:bodyPr>
          <a:lstStyle/>
          <a:p>
            <a:pPr algn="r" rtl="1">
              <a:buFontTx/>
              <a:buNone/>
            </a:pPr>
            <a:r>
              <a:rPr lang="ar-SA" sz="2400" dirty="0" smtClean="0">
                <a:cs typeface="B Yagut" pitchFamily="2" charset="-78"/>
              </a:rPr>
              <a:t>تصمیم سوم: حسین به جای تقلب به دوستش پیشنهاد با هم درس خواندن بدهد.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نتایج مثبت                                                                        </a:t>
            </a:r>
            <a:endParaRPr lang="en-US" sz="24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قوانین مدرسه رعایت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شود.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به دوستش بیشتر و بهتر کمک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کند.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احساس بهتری دارد. </a:t>
            </a:r>
            <a:endParaRPr lang="fa-IR" sz="24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endParaRPr lang="en-US" sz="24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ممکن است برای آماده شدن برای این امتحان وقت کافی نباشد.</a:t>
            </a:r>
            <a:endParaRPr lang="en-US" sz="2400" dirty="0" smtClean="0">
              <a:cs typeface="B Yagut" pitchFamily="2" charset="-78"/>
            </a:endParaRPr>
          </a:p>
          <a:p>
            <a:pPr algn="r" rtl="1"/>
            <a:endParaRPr lang="en-US" dirty="0" smtClean="0"/>
          </a:p>
          <a:p>
            <a:pPr algn="r" rtl="1"/>
            <a:endParaRPr lang="fa-IR" dirty="0" smtClean="0"/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ar-SA" sz="2400" dirty="0" smtClean="0">
                <a:cs typeface="B Yagut" pitchFamily="2" charset="-78"/>
              </a:rPr>
              <a:t>تصمیم چهارم: حسین به معلم بگوید که دوستش از او درخواست تقلب کرده است.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نتایج مثبت                                                                        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قوانین مدرسه رعایت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شود.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FontTx/>
              <a:buNone/>
            </a:pPr>
            <a:r>
              <a:rPr lang="ar-SA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endParaRPr lang="en-US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دوستش خیلی ناراحت می­شود.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ممکن است سایر همکلاسی</a:t>
            </a:r>
            <a:r>
              <a:rPr lang="en-US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با او قهر کنند. </a:t>
            </a:r>
            <a:endParaRPr lang="en-US" sz="2400" dirty="0" smtClean="0">
              <a:cs typeface="B Yagut" pitchFamily="2" charset="-78"/>
            </a:endParaRPr>
          </a:p>
          <a:p>
            <a:pPr algn="r" rtl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دوستش به دردسر می</a:t>
            </a:r>
            <a:r>
              <a:rPr lang="en-US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افتد.</a:t>
            </a:r>
            <a:endParaRPr lang="en-US" sz="2400" dirty="0" smtClean="0">
              <a:cs typeface="B Yagut" pitchFamily="2" charset="-78"/>
            </a:endParaRPr>
          </a:p>
          <a:p>
            <a:pPr algn="r" rtl="1"/>
            <a:endParaRPr lang="fa-IR" dirty="0" smtClean="0"/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None/>
            </a:pPr>
            <a:r>
              <a:rPr lang="fa-IR" sz="3200" dirty="0" smtClean="0">
                <a:cs typeface="B Yagut" pitchFamily="2" charset="-78"/>
              </a:rPr>
              <a:t>	</a:t>
            </a:r>
          </a:p>
          <a:p>
            <a:pPr algn="r" rtl="1" eaLnBrk="1" hangingPunct="1">
              <a:buFontTx/>
              <a:buNone/>
            </a:pPr>
            <a:r>
              <a:rPr lang="fa-IR" sz="3200" dirty="0" smtClean="0">
                <a:cs typeface="B Yagut" pitchFamily="2" charset="-78"/>
              </a:rPr>
              <a:t>مشخص کردن بهترین تصمیم و عمل به آن</a:t>
            </a:r>
          </a:p>
        </p:txBody>
      </p:sp>
      <p:pic>
        <p:nvPicPr>
          <p:cNvPr id="26627" name="Picture 3" descr="K:\Documents and Settings\amozesh2\Desktop\images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3849" y="2533650"/>
            <a:ext cx="3678994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12380" y="1434909"/>
            <a:ext cx="11029615" cy="1927270"/>
          </a:xfrm>
        </p:spPr>
        <p:txBody>
          <a:bodyPr/>
          <a:lstStyle/>
          <a:p>
            <a:pPr rtl="1" eaLnBrk="1" hangingPunct="1">
              <a:buFontTx/>
              <a:buNone/>
            </a:pPr>
            <a:r>
              <a:rPr lang="fa-IR" sz="2800" dirty="0" smtClean="0">
                <a:solidFill>
                  <a:srgbClr val="C00000"/>
                </a:solidFill>
                <a:cs typeface="B Titr" pitchFamily="2" charset="-78"/>
              </a:rPr>
              <a:t>کار گروهی</a:t>
            </a: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fa-IR" sz="2400" dirty="0" smtClean="0">
                <a:cs typeface="B Yagut" pitchFamily="2" charset="-78"/>
              </a:rPr>
              <a:t>تمرین مراحل تصمیم گیری</a:t>
            </a:r>
          </a:p>
        </p:txBody>
      </p:sp>
      <p:pic>
        <p:nvPicPr>
          <p:cNvPr id="27651" name="Picture 4" descr="K:\Documents and Settings\amozesh2\Desktop\images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770142"/>
            <a:ext cx="6312877" cy="2869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09490" y="1645919"/>
            <a:ext cx="10834762" cy="4726745"/>
          </a:xfrm>
        </p:spPr>
        <p:txBody>
          <a:bodyPr/>
          <a:lstStyle/>
          <a:p>
            <a:pPr algn="r" rtl="1" eaLnBrk="1" hangingPunct="1">
              <a:buClr>
                <a:srgbClr val="FFFF00"/>
              </a:buClr>
              <a:buFontTx/>
              <a:buNone/>
            </a:pPr>
            <a:r>
              <a:rPr lang="fa-IR" dirty="0" smtClean="0">
                <a:cs typeface="B Titr" pitchFamily="2" charset="-78"/>
              </a:rPr>
              <a:t>	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هر وقت مطمئن نیستند که پیامدهای یک انتخاب مثبت است یا منفی، این سئوالات را از خود بپرسند:</a:t>
            </a:r>
            <a:endParaRPr lang="en-US" sz="24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آیا تصمیم من بر خلاف قوانین مدرسه و جامعه است؟</a:t>
            </a:r>
            <a:endParaRPr lang="fa-IR" sz="24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آیا تصمیم من به سلامتی کسی آسیب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رساند؟</a:t>
            </a:r>
            <a:endParaRPr lang="en-US" sz="24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آیا تصمیم من باعث دردسر کسی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شود؟</a:t>
            </a:r>
            <a:endParaRPr lang="en-US" sz="24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آیا تصمیم من باعث نگرانی و ناراحتی خانواده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ام 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شود؟</a:t>
            </a:r>
            <a:endParaRPr lang="en-US" sz="2400" dirty="0" smtClean="0">
              <a:cs typeface="B Yagut" pitchFamily="2" charset="-78"/>
            </a:endParaRPr>
          </a:p>
          <a:p>
            <a:pPr algn="r" rtl="1" eaLnBrk="1" hangingPunct="1">
              <a:lnSpc>
                <a:spcPct val="200000"/>
              </a:lnSpc>
              <a:buClr>
                <a:srgbClr val="FFFF00"/>
              </a:buClr>
              <a:buFontTx/>
              <a:buNone/>
            </a:pPr>
            <a:endParaRPr lang="fa-IR" dirty="0" smtClean="0">
              <a:cs typeface="B Yagut" pitchFamily="2" charset="-78"/>
            </a:endParaRPr>
          </a:p>
        </p:txBody>
      </p:sp>
      <p:pic>
        <p:nvPicPr>
          <p:cNvPr id="3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171136" y="1927273"/>
            <a:ext cx="9956800" cy="4544157"/>
          </a:xfrm>
        </p:spPr>
        <p:txBody>
          <a:bodyPr/>
          <a:lstStyle/>
          <a:p>
            <a:pPr algn="justLow" rtl="1" eaLnBrk="1" hangingPunct="1">
              <a:lnSpc>
                <a:spcPct val="150000"/>
              </a:lnSpc>
            </a:pPr>
            <a:r>
              <a:rPr lang="ar-SA" sz="2400" dirty="0" smtClean="0">
                <a:cs typeface="B Yagut" pitchFamily="2" charset="-78"/>
              </a:rPr>
              <a:t>گاهی آدم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بر سر دوراهی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مهمی قرار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گیرند و نمی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دانند کدام راه را انتخاب کنند. به همین دلیل لازم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بینند که با تعداد بیشتری از اطرافیان مشورت کنند یا اطلاعات بیشتری درباره موضوع به دست بیاورند و یا به یک فرد حرفه­ای که به او مشاور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گویند مراجعه کنند. مشاور مخصوص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تواند یک وکیل دادگستری، یک مشاور تحصیلی، یک روانشناس یا یک روانپزشک باشد. مشاور به ما کمک می­کند موضوع را بهتر درک کنیم و نتایج  انتخاب­ها و تصمیم­های ممکن را بهتر متوجه شویم تا هم آسان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تر تصمیم بگیریم و هم تصمیم مناسب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تری بگیریم. </a:t>
            </a:r>
            <a:endParaRPr lang="fa-IR" sz="2400" dirty="0" smtClean="0">
              <a:cs typeface="B Yagut" pitchFamily="2" charset="-78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>
              <a:lnSpc>
                <a:spcPct val="150000"/>
              </a:lnSpc>
            </a:pPr>
            <a:r>
              <a:rPr lang="ar-SA" sz="2400" smtClean="0">
                <a:solidFill>
                  <a:srgbClr val="FFFF00"/>
                </a:solidFill>
                <a:cs typeface="B Titr" pitchFamily="2" charset="-78"/>
              </a:rPr>
              <a:t>تصمیم</a:t>
            </a:r>
            <a:r>
              <a:rPr lang="fa-IR" sz="240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400" smtClean="0">
                <a:solidFill>
                  <a:srgbClr val="FFFF00"/>
                </a:solidFill>
                <a:cs typeface="B Titr" pitchFamily="2" charset="-78"/>
              </a:rPr>
              <a:t>گیری</a:t>
            </a:r>
            <a:r>
              <a:rPr lang="en-US" sz="240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400" smtClean="0">
                <a:solidFill>
                  <a:srgbClr val="FFFF00"/>
                </a:solidFill>
                <a:cs typeface="B Titr" pitchFamily="2" charset="-78"/>
              </a:rPr>
              <a:t>های سخت تصمیم</a:t>
            </a:r>
            <a:r>
              <a:rPr lang="fa-IR" sz="240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400" smtClean="0">
                <a:solidFill>
                  <a:srgbClr val="FFFF00"/>
                </a:solidFill>
                <a:cs typeface="B Titr" pitchFamily="2" charset="-78"/>
              </a:rPr>
              <a:t>گیری در مورد موضوع</a:t>
            </a:r>
            <a:r>
              <a:rPr lang="fa-IR" sz="240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400" smtClean="0">
                <a:solidFill>
                  <a:srgbClr val="FFFF00"/>
                </a:solidFill>
                <a:cs typeface="B Titr" pitchFamily="2" charset="-78"/>
              </a:rPr>
              <a:t>های حساس زندگی</a:t>
            </a:r>
            <a:endParaRPr lang="en-US" sz="2400" smtClean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12800" y="1905000"/>
            <a:ext cx="7315200" cy="28956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با تشکر</a:t>
            </a:r>
            <a:endParaRPr lang="en-US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Tx/>
              <a:buNone/>
            </a:pP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	</a:t>
            </a:r>
            <a:endParaRPr lang="en-US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r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بیشتر ما آدم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در طول شبانه روز نیاز داریم که در مورد </a:t>
            </a:r>
            <a:r>
              <a:rPr lang="ar-SA" sz="2400" dirty="0" smtClean="0">
                <a:cs typeface="B Yagut" pitchFamily="2" charset="-78"/>
              </a:rPr>
              <a:t>موضوع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های </a:t>
            </a:r>
            <a:r>
              <a:rPr lang="ar-SA" sz="2400" dirty="0" smtClean="0">
                <a:cs typeface="B Yagut" pitchFamily="2" charset="-78"/>
              </a:rPr>
              <a:t>متعددی تصمیم بگیریم. تصمیم گرفتن یعنی </a:t>
            </a:r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انتخاب بین دو یا چند گزینه</a:t>
            </a:r>
            <a:endParaRPr lang="fa-IR" sz="2400" dirty="0" smtClean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51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مقدمه</a:t>
            </a:r>
            <a:endParaRPr lang="fa-IR" smtClean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لازم است با افزایش سن کودکان و به تدریج به آنان یاد بدهند که چگونه در مورد موضوع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ها و رویدادهای زندگی </a:t>
            </a:r>
            <a:r>
              <a:rPr lang="ar-SA" sz="2400" dirty="0" smtClean="0">
                <a:solidFill>
                  <a:srgbClr val="C00000"/>
                </a:solidFill>
                <a:cs typeface="B Yagut" pitchFamily="2" charset="-78"/>
              </a:rPr>
              <a:t>خودشان</a:t>
            </a:r>
            <a:r>
              <a:rPr lang="ar-SA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تصمیم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گیری </a:t>
            </a:r>
            <a:r>
              <a:rPr lang="ar-SA" sz="2400" dirty="0" smtClean="0">
                <a:cs typeface="B Yagut" pitchFamily="2" charset="-78"/>
              </a:rPr>
              <a:t>کنند،  قرار نیست پدر و مادرها همواره کنار فرزندانشان حضور داشته باشند. بنابراین آموزش مهارت </a:t>
            </a:r>
            <a:r>
              <a:rPr lang="ar-SA" sz="2400" dirty="0" smtClean="0">
                <a:cs typeface="B Yagut" pitchFamily="2" charset="-78"/>
              </a:rPr>
              <a:t>تصمیم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گیری </a:t>
            </a:r>
            <a:r>
              <a:rPr lang="ar-SA" sz="2400" dirty="0" smtClean="0">
                <a:cs typeface="B Yagut" pitchFamily="2" charset="-78"/>
              </a:rPr>
              <a:t>به کودکان بسیار مهم است </a:t>
            </a:r>
            <a:endParaRPr lang="fa-IR" sz="2400" dirty="0" smtClean="0">
              <a:cs typeface="B Yagut" pitchFamily="2" charset="-78"/>
            </a:endParaRPr>
          </a:p>
        </p:txBody>
      </p:sp>
      <p:sp>
        <p:nvSpPr>
          <p:cNvPr id="61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مقدمه</a:t>
            </a:r>
            <a:endParaRPr lang="fa-IR" smtClean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تمرین 1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 rtl="1" eaLnBrk="1" hangingPunct="1">
              <a:lnSpc>
                <a:spcPct val="20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400" dirty="0" smtClean="0">
                <a:cs typeface="B Yagut" pitchFamily="2" charset="-78"/>
              </a:rPr>
              <a:t>تا حالا برایتان پیش آمده که لازم باشد بین دو یا چند گزینه یکی را انتخاب کنید؟ مثل وقتی که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خواهید به میهمانی بروید و لازم است لباستان را خودتان انتخاب کنید؟ یا وقتی می</a:t>
            </a:r>
            <a:r>
              <a:rPr lang="fa-IR" sz="2400" dirty="0" smtClean="0">
                <a:cs typeface="B Yagut" pitchFamily="2" charset="-78"/>
              </a:rPr>
              <a:t> </a:t>
            </a:r>
            <a:r>
              <a:rPr lang="ar-SA" sz="2400" dirty="0" smtClean="0">
                <a:cs typeface="B Yagut" pitchFamily="2" charset="-78"/>
              </a:rPr>
              <a:t>خواهید برای دوستتان هدیه تولد بخرید؟ یا وقتی قراراست برای کلاس تابستانی خودتان یک رشته هنری یا ورزشی را انتخاب کنید؟</a:t>
            </a:r>
            <a:r>
              <a:rPr lang="fa-IR" sz="2400" dirty="0" smtClean="0">
                <a:cs typeface="B Yagut" pitchFamily="2" charset="-78"/>
              </a:rPr>
              <a:t> </a:t>
            </a: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تمرین 2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7600" y="2658794"/>
            <a:ext cx="9956800" cy="1055077"/>
          </a:xfrm>
        </p:spPr>
        <p:txBody>
          <a:bodyPr>
            <a:normAutofit/>
          </a:bodyPr>
          <a:lstStyle/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2800" dirty="0" smtClean="0">
                <a:cs typeface="B Yagut" pitchFamily="2" charset="-78"/>
              </a:rPr>
              <a:t>تصمیم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گیری</a:t>
            </a:r>
            <a:r>
              <a:rPr lang="fa-IR" sz="2800" dirty="0" smtClean="0">
                <a:cs typeface="B Yagut" pitchFamily="2" charset="-78"/>
              </a:rPr>
              <a:t> </a:t>
            </a:r>
            <a:r>
              <a:rPr lang="ar-SA" sz="2800" dirty="0" smtClean="0">
                <a:cs typeface="B Yagut" pitchFamily="2" charset="-78"/>
              </a:rPr>
              <a:t>های کم اهمیت و پر اهمیت </a:t>
            </a:r>
            <a:endParaRPr lang="fa-IR" sz="2800" dirty="0" smtClean="0">
              <a:cs typeface="B Yagut" pitchFamily="2" charset="-78"/>
            </a:endParaRPr>
          </a:p>
        </p:txBody>
      </p:sp>
      <p:pic>
        <p:nvPicPr>
          <p:cNvPr id="8196" name="Picture 4" descr="K:\Documents and Settings\amozesh2\Desktop\images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8965" y="4149969"/>
            <a:ext cx="8117059" cy="2475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93895" y="2377439"/>
            <a:ext cx="11451102" cy="4234375"/>
          </a:xfrm>
        </p:spPr>
        <p:txBody>
          <a:bodyPr>
            <a:normAutofit fontScale="55000" lnSpcReduction="20000"/>
          </a:bodyPr>
          <a:lstStyle/>
          <a:p>
            <a:pPr algn="r" rtl="1" eaLnBrk="1" hangingPunct="1">
              <a:buFontTx/>
              <a:buNone/>
            </a:pPr>
            <a:r>
              <a:rPr lang="ar-SA" sz="3800" dirty="0" smtClean="0">
                <a:solidFill>
                  <a:srgbClr val="C00000"/>
                </a:solidFill>
                <a:cs typeface="B Titr" pitchFamily="2" charset="-78"/>
              </a:rPr>
              <a:t>تصمیم</a:t>
            </a:r>
            <a:r>
              <a:rPr lang="fa-IR" sz="38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3800" dirty="0" smtClean="0">
                <a:solidFill>
                  <a:srgbClr val="C00000"/>
                </a:solidFill>
                <a:cs typeface="B Titr" pitchFamily="2" charset="-78"/>
              </a:rPr>
              <a:t>های مهم (تأثیرگذار)</a:t>
            </a:r>
            <a:r>
              <a:rPr lang="fa-IR" sz="4500" dirty="0" smtClean="0">
                <a:solidFill>
                  <a:srgbClr val="C00000"/>
                </a:solidFill>
                <a:cs typeface="B Titr" pitchFamily="2" charset="-78"/>
              </a:rPr>
              <a:t>	</a:t>
            </a:r>
            <a:endParaRPr lang="en-US" sz="45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200" dirty="0" smtClean="0">
                <a:cs typeface="B Yagut" pitchFamily="2" charset="-78"/>
              </a:rPr>
              <a:t>خوب درس خواندن</a:t>
            </a:r>
            <a:r>
              <a:rPr lang="fa-IR" sz="3200" dirty="0" smtClean="0">
                <a:cs typeface="B Yagut" pitchFamily="2" charset="-78"/>
              </a:rPr>
              <a:t>			</a:t>
            </a:r>
            <a:endParaRPr lang="en-US" sz="32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200" dirty="0" smtClean="0">
                <a:cs typeface="B Yagut" pitchFamily="2" charset="-78"/>
              </a:rPr>
              <a:t>ورزش کردن</a:t>
            </a:r>
            <a:r>
              <a:rPr lang="fa-IR" sz="3200" dirty="0" smtClean="0">
                <a:cs typeface="B Yagut" pitchFamily="2" charset="-78"/>
              </a:rPr>
              <a:t>			</a:t>
            </a:r>
            <a:endParaRPr lang="en-US" sz="32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200" dirty="0" smtClean="0">
                <a:cs typeface="B Yagut" pitchFamily="2" charset="-78"/>
              </a:rPr>
              <a:t>شب زود خوابیدن </a:t>
            </a:r>
            <a:r>
              <a:rPr lang="fa-IR" sz="3200" dirty="0" smtClean="0">
                <a:cs typeface="B Yagut" pitchFamily="2" charset="-78"/>
              </a:rPr>
              <a:t>			</a:t>
            </a:r>
            <a:endParaRPr lang="en-US" sz="32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200" dirty="0" smtClean="0">
                <a:cs typeface="B Yagut" pitchFamily="2" charset="-78"/>
              </a:rPr>
              <a:t>دوست شدن با همکلاسی درس خوان</a:t>
            </a:r>
            <a:endParaRPr lang="fa-IR" sz="3200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r>
              <a:rPr lang="fa-IR" sz="2000" dirty="0" smtClean="0">
                <a:cs typeface="B Titr" pitchFamily="2" charset="-78"/>
              </a:rPr>
              <a:t>	</a:t>
            </a:r>
            <a:endParaRPr lang="en-US" sz="1800" dirty="0" smtClean="0"/>
          </a:p>
          <a:p>
            <a:pPr algn="r" rtl="1" eaLnBrk="1" hangingPunct="1">
              <a:buFontTx/>
              <a:buNone/>
            </a:pPr>
            <a:r>
              <a:rPr lang="ar-SA" sz="2900" dirty="0" smtClean="0">
                <a:solidFill>
                  <a:srgbClr val="C00000"/>
                </a:solidFill>
                <a:cs typeface="B Titr" pitchFamily="2" charset="-78"/>
              </a:rPr>
              <a:t>تصمیم</a:t>
            </a:r>
            <a:r>
              <a:rPr lang="fa-IR" sz="29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sz="2900" dirty="0" smtClean="0">
                <a:solidFill>
                  <a:srgbClr val="C00000"/>
                </a:solidFill>
                <a:cs typeface="B Titr" pitchFamily="2" charset="-78"/>
              </a:rPr>
              <a:t>های ساده (کم اهمیت)</a:t>
            </a:r>
            <a:endParaRPr lang="fa-IR" sz="2900" dirty="0" smtClean="0">
              <a:solidFill>
                <a:srgbClr val="C00000"/>
              </a:solidFill>
              <a:cs typeface="B Titr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300" dirty="0" smtClean="0">
                <a:cs typeface="B Yagut" pitchFamily="2" charset="-78"/>
              </a:rPr>
              <a:t>انتخاب رنگ خودکار</a:t>
            </a:r>
            <a:endParaRPr lang="fa-IR" sz="33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300" dirty="0" smtClean="0">
                <a:cs typeface="B Yagut" pitchFamily="2" charset="-78"/>
              </a:rPr>
              <a:t>انتخاب نان صبحانه</a:t>
            </a:r>
            <a:endParaRPr lang="fa-IR" sz="33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300" dirty="0" smtClean="0">
                <a:cs typeface="B Yagut" pitchFamily="2" charset="-78"/>
              </a:rPr>
              <a:t>انتخاب عروسک برای بازی</a:t>
            </a:r>
            <a:endParaRPr lang="fa-IR" sz="3300" dirty="0" smtClean="0">
              <a:cs typeface="B Yagut" pitchFamily="2" charset="-78"/>
            </a:endParaRPr>
          </a:p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ar-SA" sz="3300" dirty="0" smtClean="0">
                <a:cs typeface="B Yagut" pitchFamily="2" charset="-78"/>
              </a:rPr>
              <a:t>انتخاب کارتون برنامه کودک</a:t>
            </a:r>
            <a:endParaRPr lang="en-US" sz="3300" dirty="0" smtClean="0">
              <a:cs typeface="B Yagut" pitchFamily="2" charset="-78"/>
            </a:endParaRPr>
          </a:p>
          <a:p>
            <a:pPr algn="r" rtl="1" eaLnBrk="1" hangingPunct="1">
              <a:buFontTx/>
              <a:buNone/>
            </a:pPr>
            <a:endParaRPr lang="fa-IR" sz="1800" dirty="0" smtClean="0"/>
          </a:p>
        </p:txBody>
      </p:sp>
      <p:pic>
        <p:nvPicPr>
          <p:cNvPr id="1026" name="Picture 2" descr="K:\Documents and Settings\amozesh2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2701" y="2250831"/>
            <a:ext cx="4304713" cy="4304713"/>
          </a:xfrm>
          <a:prstGeom prst="rect">
            <a:avLst/>
          </a:prstGeom>
          <a:noFill/>
        </p:spPr>
      </p:pic>
      <p:pic>
        <p:nvPicPr>
          <p:cNvPr id="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تمرین 4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097276"/>
          </a:xfrm>
        </p:spPr>
        <p:txBody>
          <a:bodyPr>
            <a:normAutofit/>
          </a:bodyPr>
          <a:lstStyle/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fa-IR" sz="2400" dirty="0" smtClean="0">
                <a:cs typeface="B Yagut" pitchFamily="2" charset="-78"/>
              </a:rPr>
              <a:t>تصمیم های خوب و بد</a:t>
            </a:r>
          </a:p>
        </p:txBody>
      </p:sp>
      <p:pic>
        <p:nvPicPr>
          <p:cNvPr id="10244" name="Picture 4" descr="K:\Documents and Settings\amozesh2\Desktop\decision-making-660x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7579" y="3699803"/>
            <a:ext cx="7435067" cy="245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mtClean="0">
                <a:solidFill>
                  <a:srgbClr val="FFFF00"/>
                </a:solidFill>
                <a:cs typeface="B Titr" pitchFamily="2" charset="-78"/>
              </a:rPr>
              <a:t>سوال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05059" y="693933"/>
            <a:ext cx="9956800" cy="4805362"/>
          </a:xfrm>
        </p:spPr>
        <p:txBody>
          <a:bodyPr>
            <a:normAutofit/>
          </a:bodyPr>
          <a:lstStyle/>
          <a:p>
            <a:pPr algn="r" rtl="1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fa-IR" sz="2800" dirty="0" smtClean="0">
                <a:cs typeface="B Yagut" pitchFamily="2" charset="-78"/>
              </a:rPr>
              <a:t>آیا تا به حال شده تصمیم بدی بگیرید؟</a:t>
            </a:r>
          </a:p>
        </p:txBody>
      </p:sp>
      <p:pic>
        <p:nvPicPr>
          <p:cNvPr id="11268" name="Picture 4" descr="K:\Documents and Settings\amozesh2\Desktop\images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2357" y="3967089"/>
            <a:ext cx="6879101" cy="21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465359"/>
    </a:accent1>
    <a:accent2>
      <a:srgbClr val="ED8428"/>
    </a:accent2>
    <a:accent3>
      <a:srgbClr val="E6C46D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1211</Words>
  <Application>Microsoft Office PowerPoint</Application>
  <PresentationFormat>Custom</PresentationFormat>
  <Paragraphs>133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Dividend</vt:lpstr>
      <vt:lpstr>عنوان موضوع  مهارت تصمیم گیری</vt:lpstr>
      <vt:lpstr>هدف ها</vt:lpstr>
      <vt:lpstr>مقدمه</vt:lpstr>
      <vt:lpstr>مقدمه</vt:lpstr>
      <vt:lpstr>تمرین 1</vt:lpstr>
      <vt:lpstr>تمرین 2</vt:lpstr>
      <vt:lpstr>Slide 7</vt:lpstr>
      <vt:lpstr>تمرین 4</vt:lpstr>
      <vt:lpstr>سوال</vt:lpstr>
      <vt:lpstr>Slide 10</vt:lpstr>
      <vt:lpstr>Slide 11</vt:lpstr>
      <vt:lpstr>سوال</vt:lpstr>
      <vt:lpstr>روش های نامناسب تصمیم گیری</vt:lpstr>
      <vt:lpstr>روش های مناسب تصمیم گیری</vt:lpstr>
      <vt:lpstr>مراحل تصمیم گیری</vt:lpstr>
      <vt:lpstr>مراحل تصمیم گیری</vt:lpstr>
      <vt:lpstr>مراحل تصمیم گیری</vt:lpstr>
      <vt:lpstr>مراحل تصمیم گیری</vt:lpstr>
      <vt:lpstr>مثال</vt:lpstr>
      <vt:lpstr>انتخاب های ممکن</vt:lpstr>
      <vt:lpstr>Slide 21</vt:lpstr>
      <vt:lpstr>Slide 22</vt:lpstr>
      <vt:lpstr>Slide 23</vt:lpstr>
      <vt:lpstr>Slide 24</vt:lpstr>
      <vt:lpstr>Slide 25</vt:lpstr>
      <vt:lpstr>Slide 26</vt:lpstr>
      <vt:lpstr>تصمیم گیری های سخت تصمیم گیری در مورد موضوع های حساس زندگی</vt:lpstr>
      <vt:lpstr>با تشکر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موضوع:</dc:title>
  <dc:creator>Windows User</dc:creator>
  <cp:lastModifiedBy>amozesh2</cp:lastModifiedBy>
  <cp:revision>43</cp:revision>
  <dcterms:created xsi:type="dcterms:W3CDTF">2018-10-24T07:50:12Z</dcterms:created>
  <dcterms:modified xsi:type="dcterms:W3CDTF">2019-02-17T09:26:50Z</dcterms:modified>
</cp:coreProperties>
</file>