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136" r:id="rId1"/>
  </p:sldMasterIdLst>
  <p:notesMasterIdLst>
    <p:notesMasterId r:id="rId39"/>
  </p:notesMasterIdLst>
  <p:sldIdLst>
    <p:sldId id="256" r:id="rId2"/>
    <p:sldId id="353" r:id="rId3"/>
    <p:sldId id="258" r:id="rId4"/>
    <p:sldId id="308" r:id="rId5"/>
    <p:sldId id="309" r:id="rId6"/>
    <p:sldId id="346" r:id="rId7"/>
    <p:sldId id="355" r:id="rId8"/>
    <p:sldId id="354" r:id="rId9"/>
    <p:sldId id="310" r:id="rId10"/>
    <p:sldId id="311" r:id="rId11"/>
    <p:sldId id="312" r:id="rId12"/>
    <p:sldId id="313" r:id="rId13"/>
    <p:sldId id="343" r:id="rId14"/>
    <p:sldId id="314" r:id="rId15"/>
    <p:sldId id="315" r:id="rId16"/>
    <p:sldId id="348" r:id="rId17"/>
    <p:sldId id="347" r:id="rId18"/>
    <p:sldId id="357" r:id="rId19"/>
    <p:sldId id="316" r:id="rId20"/>
    <p:sldId id="344" r:id="rId21"/>
    <p:sldId id="345" r:id="rId22"/>
    <p:sldId id="318" r:id="rId23"/>
    <p:sldId id="321" r:id="rId24"/>
    <p:sldId id="322" r:id="rId25"/>
    <p:sldId id="323" r:id="rId26"/>
    <p:sldId id="324" r:id="rId27"/>
    <p:sldId id="325" r:id="rId28"/>
    <p:sldId id="350" r:id="rId29"/>
    <p:sldId id="326" r:id="rId30"/>
    <p:sldId id="328" r:id="rId31"/>
    <p:sldId id="330" r:id="rId32"/>
    <p:sldId id="331" r:id="rId33"/>
    <p:sldId id="332" r:id="rId34"/>
    <p:sldId id="352" r:id="rId35"/>
    <p:sldId id="333" r:id="rId36"/>
    <p:sldId id="334" r:id="rId37"/>
    <p:sldId id="351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FA6826B-B860-4D74-906B-9462D7235F08}" type="datetimeFigureOut">
              <a:rPr lang="fa-IR" smtClean="0"/>
              <a:t>14/06/1440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9E5687C-A779-43F6-A6EB-735D1CC3D2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611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5687C-A779-43F6-A6EB-735D1CC3D232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714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5687C-A779-43F6-A6EB-735D1CC3D232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278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A6423AF-B929-4D5B-9B84-8429CB033E66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8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D431-B201-43DB-94AA-8A78BC429C39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4D32C4-C8D7-49C2-9342-30B18F5FFFB1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4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F8A1-F0ED-4623-BF18-A207856109F7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7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C83B2A-AD8F-47CC-BDAF-597BBD4B8D99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2A60-A4CB-43B7-B649-437109E95B41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1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02C-BDD4-4C38-B53B-3BFE13658A96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1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81D2-49F8-46EA-8345-1DE8A9279A2B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3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354A-2671-4C95-B5BA-8D199A1478EE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9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A3FBCE-5004-43DB-A1B6-7590CB4E8409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4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FB42-EB74-4286-9EEA-0F3BDDDEB08C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3B393D7-ADA2-4266-A069-FECAB4FF6C1A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982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hf hdr="0" dt="0"/>
  <p:txStyles>
    <p:titleStyle>
      <a:lvl1pPr algn="l" defTabSz="457200" rtl="1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06000" indent="-306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011569"/>
          </a:xfrm>
        </p:spPr>
        <p:txBody>
          <a:bodyPr>
            <a:normAutofit/>
          </a:bodyPr>
          <a:lstStyle/>
          <a:p>
            <a:pPr algn="r"/>
            <a:r>
              <a:rPr lang="fa-IR" sz="4800" b="1" dirty="0" smtClean="0">
                <a:solidFill>
                  <a:srgbClr val="FF0000"/>
                </a:solidFill>
                <a:cs typeface="2  Koodak" panose="00000700000000000000" pitchFamily="2" charset="-78"/>
              </a:rPr>
              <a:t>خودآگاهی</a:t>
            </a:r>
            <a:endParaRPr lang="fa-IR" sz="4800" dirty="0">
              <a:solidFill>
                <a:srgbClr val="FF00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1" y="1777345"/>
            <a:ext cx="2706951" cy="1105156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00B050"/>
                </a:solidFill>
                <a:cs typeface="2  Koodak" panose="00000700000000000000" pitchFamily="2" charset="-78"/>
              </a:rPr>
              <a:t>دکتر مژگان خادمی</a:t>
            </a:r>
            <a:endParaRPr lang="fa-IR" sz="2800" b="1" dirty="0">
              <a:solidFill>
                <a:srgbClr val="00B050"/>
              </a:solidFill>
              <a:cs typeface="2  Koodak" panose="00000700000000000000" pitchFamily="2" charset="-78"/>
            </a:endParaRPr>
          </a:p>
          <a:p>
            <a:r>
              <a:rPr lang="fa-IR" sz="2800" b="1" dirty="0" smtClean="0">
                <a:solidFill>
                  <a:srgbClr val="00B050"/>
                </a:solidFill>
                <a:cs typeface="2  Koodak" panose="00000700000000000000" pitchFamily="2" charset="-78"/>
              </a:rPr>
              <a:t>دکتر زهرا شهریور</a:t>
            </a:r>
            <a:endParaRPr lang="fa-IR" sz="2800" b="1" dirty="0">
              <a:solidFill>
                <a:srgbClr val="00B050"/>
              </a:solidFill>
              <a:cs typeface="2  Koodak" panose="00000700000000000000" pitchFamily="2" charset="-7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gray">
          <a:xfrm>
            <a:off x="581191" y="722508"/>
            <a:ext cx="11219934" cy="3377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انجمن روانپزشکی کودک و نوجوان ایران</a:t>
            </a:r>
            <a:endParaRPr lang="fa-I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pic>
        <p:nvPicPr>
          <p:cNvPr id="3074" name="Picture 2" descr="Image result for self awareness ski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90" y="3129566"/>
            <a:ext cx="6375042" cy="323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7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b="1" dirty="0">
                <a:solidFill>
                  <a:srgbClr val="FFFF00"/>
                </a:solidFill>
                <a:cs typeface="2  Koodak" panose="00000700000000000000" pitchFamily="2" charset="-78"/>
              </a:rPr>
              <a:t>تمرین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1 با داوطلب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اول:</a:t>
            </a:r>
            <a:endParaRPr lang="en-US" sz="40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>
                <a:cs typeface="2  Koodak" panose="00000700000000000000" pitchFamily="2" charset="-78"/>
              </a:rPr>
              <a:t>از دو نفر از کودکان داوطلب که ظاهر متفاوت و </a:t>
            </a:r>
            <a:r>
              <a:rPr lang="fa-IR" sz="3200" dirty="0" smtClean="0">
                <a:cs typeface="2  Koodak" panose="00000700000000000000" pitchFamily="2" charset="-78"/>
              </a:rPr>
              <a:t>لباس های </a:t>
            </a:r>
            <a:r>
              <a:rPr lang="fa-IR" sz="3200" dirty="0">
                <a:cs typeface="2  Koodak" panose="00000700000000000000" pitchFamily="2" charset="-78"/>
              </a:rPr>
              <a:t>متفاوت دارند بخواهید جلوی کلاس بیایند و از بقیه بخواهید به </a:t>
            </a:r>
            <a:r>
              <a:rPr lang="fa-IR" sz="3200" dirty="0" smtClean="0">
                <a:cs typeface="2  Koodak" panose="00000700000000000000" pitchFamily="2" charset="-78"/>
              </a:rPr>
              <a:t>ظاهرآنها مثل </a:t>
            </a:r>
            <a:r>
              <a:rPr lang="fa-IR" sz="3200" dirty="0">
                <a:cs typeface="2  Koodak" panose="00000700000000000000" pitchFamily="2" charset="-78"/>
              </a:rPr>
              <a:t>قد و فرم صورت و </a:t>
            </a:r>
            <a:r>
              <a:rPr lang="fa-IR" sz="3200" dirty="0" smtClean="0">
                <a:cs typeface="2  Koodak" panose="00000700000000000000" pitchFamily="2" charset="-78"/>
              </a:rPr>
              <a:t>لباس </a:t>
            </a:r>
            <a:r>
              <a:rPr lang="fa-IR" sz="3200" dirty="0">
                <a:cs typeface="2  Koodak" panose="00000700000000000000" pitchFamily="2" charset="-78"/>
              </a:rPr>
              <a:t>دقت کنند و بگویند چه </a:t>
            </a:r>
            <a:r>
              <a:rPr lang="fa-IR" sz="3200" dirty="0" smtClean="0">
                <a:cs typeface="2  Koodak" panose="00000700000000000000" pitchFamily="2" charset="-78"/>
              </a:rPr>
              <a:t>شباهت ها </a:t>
            </a:r>
            <a:r>
              <a:rPr lang="fa-IR" sz="3200" dirty="0">
                <a:cs typeface="2  Koodak" panose="00000700000000000000" pitchFamily="2" charset="-78"/>
              </a:rPr>
              <a:t>و </a:t>
            </a:r>
            <a:r>
              <a:rPr lang="fa-IR" sz="3200" dirty="0" smtClean="0">
                <a:cs typeface="2  Koodak" panose="00000700000000000000" pitchFamily="2" charset="-78"/>
              </a:rPr>
              <a:t>تفاوت هایی </a:t>
            </a:r>
            <a:r>
              <a:rPr lang="fa-IR" sz="3200" dirty="0">
                <a:cs typeface="2  Koodak" panose="00000700000000000000" pitchFamily="2" charset="-78"/>
              </a:rPr>
              <a:t>میبینند. </a:t>
            </a:r>
            <a:endParaRPr lang="en-US" sz="3200" dirty="0" smtClean="0">
              <a:cs typeface="2  Koodak" panose="00000700000000000000" pitchFamily="2" charset="-78"/>
            </a:endParaRPr>
          </a:p>
          <a:p>
            <a:pPr algn="r" rtl="1"/>
            <a:endParaRPr lang="fa-IR" sz="3200" dirty="0" smtClean="0">
              <a:cs typeface="2  Koodak" panose="00000700000000000000" pitchFamily="2" charset="-78"/>
            </a:endParaRPr>
          </a:p>
          <a:p>
            <a:pPr algn="r" rtl="1"/>
            <a:r>
              <a:rPr lang="fa-IR" sz="3200" dirty="0" smtClean="0">
                <a:cs typeface="2  Koodak" panose="00000700000000000000" pitchFamily="2" charset="-78"/>
              </a:rPr>
              <a:t>دقت </a:t>
            </a:r>
            <a:r>
              <a:rPr lang="fa-IR" sz="3200" dirty="0">
                <a:cs typeface="2  Koodak" panose="00000700000000000000" pitchFamily="2" charset="-78"/>
              </a:rPr>
              <a:t>کنید که بحث زیبایی شناسی وارد ماجرا نشود</a:t>
            </a:r>
            <a:endParaRPr lang="en-US" sz="32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40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b="1" dirty="0">
                <a:solidFill>
                  <a:srgbClr val="FFFF00"/>
                </a:solidFill>
                <a:cs typeface="2  Koodak" panose="00000700000000000000" pitchFamily="2" charset="-78"/>
              </a:rPr>
              <a:t>تمرین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2 با 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داوطلب دوم</a:t>
            </a:r>
            <a:endParaRPr lang="en-US" sz="40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43577"/>
          </a:xfrm>
        </p:spPr>
        <p:txBody>
          <a:bodyPr>
            <a:normAutofit fontScale="92500" lnSpcReduction="10000"/>
          </a:bodyPr>
          <a:lstStyle/>
          <a:p>
            <a:r>
              <a:rPr lang="fa-IR" dirty="0"/>
              <a:t> </a:t>
            </a:r>
            <a:r>
              <a:rPr lang="fa-IR" sz="3200" dirty="0">
                <a:cs typeface="2  Koodak" panose="00000700000000000000" pitchFamily="2" charset="-78"/>
              </a:rPr>
              <a:t>از کودکان سئوال </a:t>
            </a:r>
            <a:r>
              <a:rPr lang="fa-IR" sz="3200" dirty="0" smtClean="0">
                <a:cs typeface="2  Koodak" panose="00000700000000000000" pitchFamily="2" charset="-78"/>
              </a:rPr>
              <a:t>کنید  </a:t>
            </a:r>
            <a:r>
              <a:rPr lang="fa-IR" sz="3200" b="1" dirty="0" smtClean="0">
                <a:cs typeface="2  Koodak" panose="00000700000000000000" pitchFamily="2" charset="-78"/>
              </a:rPr>
              <a:t>کدام </a:t>
            </a:r>
            <a:r>
              <a:rPr lang="fa-IR" sz="3200" b="1" dirty="0">
                <a:cs typeface="2  Koodak" panose="00000700000000000000" pitchFamily="2" charset="-78"/>
              </a:rPr>
              <a:t>عضو بدنتان از بقیه </a:t>
            </a:r>
            <a:r>
              <a:rPr lang="fa-IR" sz="3200" b="1" dirty="0" smtClean="0">
                <a:cs typeface="2  Koodak" panose="00000700000000000000" pitchFamily="2" charset="-78"/>
              </a:rPr>
              <a:t>مهم تر </a:t>
            </a:r>
            <a:r>
              <a:rPr lang="fa-IR" sz="3200" b="1" dirty="0">
                <a:cs typeface="2  Koodak" panose="00000700000000000000" pitchFamily="2" charset="-78"/>
              </a:rPr>
              <a:t>است ؟</a:t>
            </a:r>
            <a:endParaRPr lang="en-US" sz="3200" dirty="0" smtClean="0">
              <a:cs typeface="2  Koodak" panose="00000700000000000000" pitchFamily="2" charset="-78"/>
            </a:endParaRPr>
          </a:p>
          <a:p>
            <a:pPr algn="r" rtl="1"/>
            <a:r>
              <a:rPr lang="fa-IR" sz="3200" dirty="0" smtClean="0">
                <a:cs typeface="2  Koodak" panose="00000700000000000000" pitchFamily="2" charset="-78"/>
              </a:rPr>
              <a:t>پس از </a:t>
            </a:r>
            <a:r>
              <a:rPr lang="fa-IR" sz="3200" dirty="0">
                <a:cs typeface="2  Koodak" panose="00000700000000000000" pitchFamily="2" charset="-78"/>
              </a:rPr>
              <a:t>دریافت چند جواب برای گروه توضیح دهید که کار این </a:t>
            </a:r>
            <a:r>
              <a:rPr lang="fa-IR" sz="3200" dirty="0" smtClean="0">
                <a:cs typeface="2  Koodak" panose="00000700000000000000" pitchFamily="2" charset="-78"/>
              </a:rPr>
              <a:t>اعضا</a:t>
            </a:r>
            <a:r>
              <a:rPr lang="fa-IR" sz="3200" dirty="0">
                <a:cs typeface="2  Koodak" panose="00000700000000000000" pitchFamily="2" charset="-78"/>
              </a:rPr>
              <a:t> </a:t>
            </a:r>
            <a:r>
              <a:rPr lang="fa-IR" sz="3200" dirty="0" smtClean="0">
                <a:cs typeface="2  Koodak" panose="00000700000000000000" pitchFamily="2" charset="-78"/>
              </a:rPr>
              <a:t>چه </a:t>
            </a:r>
            <a:r>
              <a:rPr lang="fa-IR" sz="3200" dirty="0">
                <a:cs typeface="2  Koodak" panose="00000700000000000000" pitchFamily="2" charset="-78"/>
              </a:rPr>
              <a:t>تفاوتی با هم دارند. </a:t>
            </a:r>
            <a:endParaRPr lang="fa-IR" sz="3200" dirty="0" smtClean="0">
              <a:cs typeface="2  Koodak" panose="00000700000000000000" pitchFamily="2" charset="-78"/>
            </a:endParaRPr>
          </a:p>
          <a:p>
            <a:pPr algn="r" rtl="1"/>
            <a:r>
              <a:rPr lang="fa-IR" sz="3200" dirty="0" smtClean="0">
                <a:cs typeface="2  Koodak" panose="00000700000000000000" pitchFamily="2" charset="-78"/>
              </a:rPr>
              <a:t>سپس </a:t>
            </a:r>
            <a:r>
              <a:rPr lang="fa-IR" sz="3200" dirty="0">
                <a:cs typeface="2  Koodak" panose="00000700000000000000" pitchFamily="2" charset="-78"/>
              </a:rPr>
              <a:t>به این مسأله اشاره کنید که اگر قرار بود همه اعضای بدن مثل هم باشند و مثل هم کار کنند </a:t>
            </a:r>
            <a:r>
              <a:rPr lang="fa-IR" sz="3200" dirty="0" smtClean="0">
                <a:cs typeface="2  Koodak" panose="00000700000000000000" pitchFamily="2" charset="-78"/>
              </a:rPr>
              <a:t>چه اتفاقی </a:t>
            </a:r>
            <a:r>
              <a:rPr lang="fa-IR" sz="3200" dirty="0" smtClean="0">
                <a:cs typeface="2  Koodak" panose="00000700000000000000" pitchFamily="2" charset="-78"/>
              </a:rPr>
              <a:t>می افتاد </a:t>
            </a:r>
            <a:r>
              <a:rPr lang="fa-IR" sz="3200" dirty="0">
                <a:cs typeface="2  Koodak" panose="00000700000000000000" pitchFamily="2" charset="-78"/>
              </a:rPr>
              <a:t>و درمورد اختلال کارکردی که پیش </a:t>
            </a:r>
            <a:r>
              <a:rPr lang="fa-IR" sz="3200" dirty="0" smtClean="0">
                <a:cs typeface="2  Koodak" panose="00000700000000000000" pitchFamily="2" charset="-78"/>
              </a:rPr>
              <a:t>می آمد </a:t>
            </a:r>
            <a:r>
              <a:rPr lang="fa-IR" sz="3200" dirty="0">
                <a:cs typeface="2  Koodak" panose="00000700000000000000" pitchFamily="2" charset="-78"/>
              </a:rPr>
              <a:t>با طنز و شوخی مثال بزنید. </a:t>
            </a:r>
            <a:endParaRPr lang="fa-IR" sz="3200" dirty="0" smtClean="0">
              <a:cs typeface="2  Koodak" panose="00000700000000000000" pitchFamily="2" charset="-78"/>
            </a:endParaRPr>
          </a:p>
          <a:p>
            <a:pPr algn="r" rtl="1"/>
            <a:endParaRPr lang="fa-IR" sz="3200" dirty="0">
              <a:cs typeface="2  Koodak" panose="00000700000000000000" pitchFamily="2" charset="-78"/>
            </a:endParaRPr>
          </a:p>
          <a:p>
            <a:pPr algn="r" rtl="1"/>
            <a:r>
              <a:rPr lang="fa-IR" sz="3200" dirty="0" smtClean="0">
                <a:cs typeface="2  Koodak" panose="00000700000000000000" pitchFamily="2" charset="-78"/>
              </a:rPr>
              <a:t>سپس </a:t>
            </a:r>
            <a:r>
              <a:rPr lang="fa-IR" sz="3200" dirty="0">
                <a:cs typeface="2  Koodak" panose="00000700000000000000" pitchFamily="2" charset="-78"/>
              </a:rPr>
              <a:t>با روش بارش فکر نتیجه بگیرید </a:t>
            </a:r>
            <a:r>
              <a:rPr lang="fa-IR" sz="3200" dirty="0" smtClean="0">
                <a:cs typeface="2  Koodak" panose="00000700000000000000" pitchFamily="2" charset="-78"/>
              </a:rPr>
              <a:t>که شبیه </a:t>
            </a:r>
            <a:r>
              <a:rPr lang="fa-IR" sz="3200" dirty="0">
                <a:cs typeface="2  Koodak" panose="00000700000000000000" pitchFamily="2" charset="-78"/>
              </a:rPr>
              <a:t>هم بودن همیشه هم چیز خوبی نیست.</a:t>
            </a:r>
            <a:endParaRPr lang="en-US" sz="32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07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b="1" dirty="0">
                <a:solidFill>
                  <a:srgbClr val="FFFF00"/>
                </a:solidFill>
                <a:cs typeface="2  Koodak" panose="00000700000000000000" pitchFamily="2" charset="-78"/>
              </a:rPr>
              <a:t>تمرین </a:t>
            </a:r>
            <a:r>
              <a:rPr lang="en-US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3</a:t>
            </a:r>
            <a:endParaRPr lang="en-US" sz="40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6728" y="1617078"/>
            <a:ext cx="6854080" cy="5240922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>
                <a:cs typeface="2  Koodak" panose="00000700000000000000" pitchFamily="2" charset="-78"/>
              </a:rPr>
              <a:t>از کودکان بخواهید اثر انگشت خود را با جوهر استامپ روی کاغذ </a:t>
            </a:r>
            <a:r>
              <a:rPr lang="fa-IR" sz="2400" dirty="0" smtClean="0">
                <a:cs typeface="2  Koodak" panose="00000700000000000000" pitchFamily="2" charset="-78"/>
              </a:rPr>
              <a:t>بزنند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2  Koodak" panose="00000700000000000000" pitchFamily="2" charset="-78"/>
              </a:rPr>
              <a:t> </a:t>
            </a:r>
            <a:r>
              <a:rPr lang="fa-IR" sz="2400" dirty="0">
                <a:cs typeface="2  Koodak" panose="00000700000000000000" pitchFamily="2" charset="-78"/>
              </a:rPr>
              <a:t>و بعد با ذره بین به خطهای آن و تفاوتی که با اثر </a:t>
            </a:r>
            <a:r>
              <a:rPr lang="fa-IR" sz="2400" dirty="0" smtClean="0">
                <a:cs typeface="2  Koodak" panose="00000700000000000000" pitchFamily="2" charset="-78"/>
              </a:rPr>
              <a:t>انگشت دیگران </a:t>
            </a:r>
            <a:r>
              <a:rPr lang="fa-IR" sz="2400" dirty="0">
                <a:cs typeface="2  Koodak" panose="00000700000000000000" pitchFamily="2" charset="-78"/>
              </a:rPr>
              <a:t>دارد دقت کنند.</a:t>
            </a:r>
          </a:p>
          <a:p>
            <a:pPr algn="r" rtl="1"/>
            <a:r>
              <a:rPr lang="fa-IR" sz="2400" dirty="0">
                <a:cs typeface="2  Koodak" panose="00000700000000000000" pitchFamily="2" charset="-78"/>
              </a:rPr>
              <a:t>از روز قبل از کودکان بخواهید که عکس کوچکی از خود را </a:t>
            </a:r>
            <a:r>
              <a:rPr lang="fa-IR" sz="2400" dirty="0" smtClean="0">
                <a:cs typeface="2  Koodak" panose="00000700000000000000" pitchFamily="2" charset="-78"/>
              </a:rPr>
              <a:t>برای </a:t>
            </a:r>
            <a:r>
              <a:rPr lang="fa-IR" sz="2400" dirty="0">
                <a:cs typeface="2  Koodak" panose="00000700000000000000" pitchFamily="2" charset="-78"/>
              </a:rPr>
              <a:t>گروه امروز بیاورند، </a:t>
            </a:r>
            <a:r>
              <a:rPr lang="fa-IR" sz="2400" dirty="0" smtClean="0">
                <a:cs typeface="2  Koodak" panose="00000700000000000000" pitchFamily="2" charset="-78"/>
              </a:rPr>
              <a:t> مقوای </a:t>
            </a:r>
            <a:r>
              <a:rPr lang="fa-IR" sz="2400" dirty="0">
                <a:cs typeface="2  Koodak" panose="00000700000000000000" pitchFamily="2" charset="-78"/>
              </a:rPr>
              <a:t>بزرگی را به تعداد کودکان </a:t>
            </a:r>
            <a:r>
              <a:rPr lang="fa-IR" sz="2400" dirty="0" smtClean="0">
                <a:cs typeface="2  Koodak" panose="00000700000000000000" pitchFamily="2" charset="-78"/>
              </a:rPr>
              <a:t>کادربندی کنید </a:t>
            </a:r>
            <a:r>
              <a:rPr lang="fa-IR" sz="2400" dirty="0">
                <a:cs typeface="2  Koodak" panose="00000700000000000000" pitchFamily="2" charset="-78"/>
              </a:rPr>
              <a:t>و </a:t>
            </a:r>
            <a:r>
              <a:rPr lang="fa-IR" sz="2400" dirty="0" smtClean="0">
                <a:cs typeface="2  Koodak" panose="00000700000000000000" pitchFamily="2" charset="-78"/>
              </a:rPr>
              <a:t>عکس </a:t>
            </a:r>
            <a:r>
              <a:rPr lang="fa-IR" sz="2400" dirty="0">
                <a:cs typeface="2  Koodak" panose="00000700000000000000" pitchFamily="2" charset="-78"/>
              </a:rPr>
              <a:t>آنها را به کمک خودشان در این کادرها بچسبانید، سپس هر کودک اثر انگشتش را زیر عکس بزند و مقوای </a:t>
            </a:r>
            <a:r>
              <a:rPr lang="fa-IR" sz="2400" dirty="0" smtClean="0">
                <a:cs typeface="2  Koodak" panose="00000700000000000000" pitchFamily="2" charset="-78"/>
              </a:rPr>
              <a:t>کامل شده </a:t>
            </a:r>
            <a:r>
              <a:rPr lang="fa-IR" sz="2400" dirty="0">
                <a:cs typeface="2  Koodak" panose="00000700000000000000" pitchFamily="2" charset="-78"/>
              </a:rPr>
              <a:t>را به دیوار نصب کنید.</a:t>
            </a:r>
          </a:p>
          <a:p>
            <a:pPr algn="r" rtl="1"/>
            <a:r>
              <a:rPr lang="fa-IR" sz="2400" dirty="0">
                <a:cs typeface="2  Koodak" panose="00000700000000000000" pitchFamily="2" charset="-78"/>
              </a:rPr>
              <a:t>در پایان در مورد تفاوت انسانها با هم صحبت </a:t>
            </a:r>
            <a:r>
              <a:rPr lang="fa-IR" sz="2400" dirty="0" smtClean="0">
                <a:cs typeface="2  Koodak" panose="00000700000000000000" pitchFamily="2" charset="-78"/>
              </a:rPr>
              <a:t>کنید.</a:t>
            </a:r>
            <a:endParaRPr lang="en-US" sz="2400" dirty="0">
              <a:cs typeface="2  Koodak" panose="00000700000000000000" pitchFamily="2" charset="-78"/>
            </a:endParaRPr>
          </a:p>
        </p:txBody>
      </p:sp>
      <p:pic>
        <p:nvPicPr>
          <p:cNvPr id="5126" name="Picture 6" descr="Image result for self awareness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6868"/>
            <a:ext cx="4662152" cy="382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5400" dirty="0" smtClean="0">
                <a:solidFill>
                  <a:srgbClr val="FFFF00"/>
                </a:solidFill>
                <a:cs typeface="2  Koodak" panose="00000700000000000000" pitchFamily="2" charset="-78"/>
              </a:rPr>
              <a:t>کار گروهی</a:t>
            </a:r>
            <a:endParaRPr lang="en-US" sz="54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cs typeface="2  Koodak" panose="00000700000000000000" pitchFamily="2" charset="-78"/>
              </a:rPr>
              <a:t>لطفا روی یک تکه کاغذ کوچک خصوصیات فیزیکی  از خود را برای یک نفر که شما را </a:t>
            </a:r>
            <a:r>
              <a:rPr lang="fa-IR" sz="3600" dirty="0" smtClean="0">
                <a:cs typeface="2  Koodak" panose="00000700000000000000" pitchFamily="2" charset="-78"/>
              </a:rPr>
              <a:t>نمی شناسد </a:t>
            </a:r>
            <a:r>
              <a:rPr lang="fa-IR" sz="3600" dirty="0" smtClean="0">
                <a:cs typeface="2  Koodak" panose="00000700000000000000" pitchFamily="2" charset="-78"/>
              </a:rPr>
              <a:t>بنویسید طوری که باخواندن آن بتواند شما </a:t>
            </a:r>
            <a:r>
              <a:rPr lang="fa-IR" sz="3600" dirty="0" smtClean="0">
                <a:cs typeface="2  Koodak" panose="00000700000000000000" pitchFamily="2" charset="-78"/>
              </a:rPr>
              <a:t>را بشناسد</a:t>
            </a:r>
            <a:endParaRPr lang="en-US" sz="3600" dirty="0">
              <a:cs typeface="2  Koodak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9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b="1" dirty="0">
                <a:solidFill>
                  <a:srgbClr val="FFFF00"/>
                </a:solidFill>
              </a:rPr>
              <a:t>تمرین 4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Autofit/>
          </a:bodyPr>
          <a:lstStyle/>
          <a:p>
            <a:pPr algn="r" rtl="1"/>
            <a:r>
              <a:rPr lang="fa-IR" sz="3200" dirty="0">
                <a:cs typeface="2  Koodak" panose="00000700000000000000" pitchFamily="2" charset="-78"/>
              </a:rPr>
              <a:t>از کودکان بخواهید </a:t>
            </a:r>
            <a:r>
              <a:rPr lang="fa-IR" sz="3200" dirty="0" smtClean="0">
                <a:cs typeface="2  Koodak" panose="00000700000000000000" pitchFamily="2" charset="-78"/>
              </a:rPr>
              <a:t>نامه</a:t>
            </a:r>
            <a:r>
              <a:rPr lang="en-US" sz="3200" dirty="0" smtClean="0">
                <a:cs typeface="2  Koodak" panose="00000700000000000000" pitchFamily="2" charset="-78"/>
              </a:rPr>
              <a:t> </a:t>
            </a:r>
            <a:r>
              <a:rPr lang="fa-IR" sz="3200" dirty="0" smtClean="0">
                <a:cs typeface="2  Koodak" panose="00000700000000000000" pitchFamily="2" charset="-78"/>
              </a:rPr>
              <a:t>ای </a:t>
            </a:r>
            <a:r>
              <a:rPr lang="fa-IR" sz="3200" dirty="0">
                <a:cs typeface="2  Koodak" panose="00000700000000000000" pitchFamily="2" charset="-78"/>
              </a:rPr>
              <a:t>برای کسی که </a:t>
            </a:r>
            <a:r>
              <a:rPr lang="fa-IR" sz="3200" dirty="0" smtClean="0">
                <a:cs typeface="2  Koodak" panose="00000700000000000000" pitchFamily="2" charset="-78"/>
              </a:rPr>
              <a:t>اصلا </a:t>
            </a:r>
            <a:r>
              <a:rPr lang="fa-IR" sz="3200" dirty="0">
                <a:cs typeface="2  Koodak" panose="00000700000000000000" pitchFamily="2" charset="-78"/>
              </a:rPr>
              <a:t>آنها را </a:t>
            </a:r>
            <a:r>
              <a:rPr lang="fa-IR" sz="3200" dirty="0" smtClean="0">
                <a:cs typeface="2  Koodak" panose="00000700000000000000" pitchFamily="2" charset="-78"/>
              </a:rPr>
              <a:t>نمی شناسد </a:t>
            </a:r>
            <a:r>
              <a:rPr lang="fa-IR" sz="3200" dirty="0">
                <a:cs typeface="2  Koodak" panose="00000700000000000000" pitchFamily="2" charset="-78"/>
              </a:rPr>
              <a:t>بنویسند و در آن راجع به خودشان توضیح بدهند به صورتی </a:t>
            </a:r>
            <a:r>
              <a:rPr lang="fa-IR" sz="3200" dirty="0" smtClean="0">
                <a:cs typeface="2  Koodak" panose="00000700000000000000" pitchFamily="2" charset="-78"/>
              </a:rPr>
              <a:t>که وقتی </a:t>
            </a:r>
            <a:r>
              <a:rPr lang="fa-IR" sz="3200" dirty="0">
                <a:cs typeface="2  Koodak" panose="00000700000000000000" pitchFamily="2" charset="-78"/>
              </a:rPr>
              <a:t>او نامه را میخواند بتواند تصور کند که آنها چه شکلی هستند.</a:t>
            </a:r>
          </a:p>
          <a:p>
            <a:pPr algn="r" rtl="1"/>
            <a:r>
              <a:rPr lang="fa-IR" sz="3200" dirty="0" smtClean="0">
                <a:cs typeface="2  Koodak" panose="00000700000000000000" pitchFamily="2" charset="-78"/>
              </a:rPr>
              <a:t>می توانید </a:t>
            </a:r>
            <a:r>
              <a:rPr lang="fa-IR" sz="3200" dirty="0">
                <a:cs typeface="2  Koodak" panose="00000700000000000000" pitchFamily="2" charset="-78"/>
              </a:rPr>
              <a:t>در انتها یک یا دو مورد از </a:t>
            </a:r>
            <a:r>
              <a:rPr lang="fa-IR" sz="3200" dirty="0" smtClean="0">
                <a:cs typeface="2  Koodak" panose="00000700000000000000" pitchFamily="2" charset="-78"/>
              </a:rPr>
              <a:t>نامه</a:t>
            </a:r>
            <a:r>
              <a:rPr lang="en-US" sz="3200" dirty="0" smtClean="0">
                <a:cs typeface="2  Koodak" panose="00000700000000000000" pitchFamily="2" charset="-78"/>
              </a:rPr>
              <a:t> </a:t>
            </a:r>
            <a:r>
              <a:rPr lang="fa-IR" sz="3200" dirty="0" smtClean="0">
                <a:cs typeface="2  Koodak" panose="00000700000000000000" pitchFamily="2" charset="-78"/>
              </a:rPr>
              <a:t>ها </a:t>
            </a:r>
            <a:r>
              <a:rPr lang="fa-IR" sz="3200" dirty="0">
                <a:cs typeface="2  Koodak" panose="00000700000000000000" pitchFamily="2" charset="-78"/>
              </a:rPr>
              <a:t>را بخوانید و ببینید گروه کودکان </a:t>
            </a:r>
            <a:r>
              <a:rPr lang="fa-IR" sz="3200" dirty="0" smtClean="0">
                <a:cs typeface="2  Koodak" panose="00000700000000000000" pitchFamily="2" charset="-78"/>
              </a:rPr>
              <a:t>می توانند </a:t>
            </a:r>
            <a:r>
              <a:rPr lang="fa-IR" sz="3200" dirty="0">
                <a:cs typeface="2  Koodak" panose="00000700000000000000" pitchFamily="2" charset="-78"/>
              </a:rPr>
              <a:t>حدس بزنند چه کسی نامه را نوشته است.</a:t>
            </a:r>
          </a:p>
          <a:p>
            <a:pPr algn="r" rtl="1"/>
            <a:r>
              <a:rPr lang="fa-IR" sz="3200" b="1" dirty="0">
                <a:cs typeface="2  Koodak" panose="00000700000000000000" pitchFamily="2" charset="-78"/>
              </a:rPr>
              <a:t>دقت کنید </a:t>
            </a:r>
            <a:r>
              <a:rPr lang="fa-IR" sz="3200" b="1" dirty="0" smtClean="0">
                <a:cs typeface="2  Koodak" panose="00000700000000000000" pitchFamily="2" charset="-78"/>
              </a:rPr>
              <a:t>نوشته ای </a:t>
            </a:r>
            <a:r>
              <a:rPr lang="fa-IR" sz="3200" b="1" dirty="0">
                <a:cs typeface="2  Koodak" panose="00000700000000000000" pitchFamily="2" charset="-78"/>
              </a:rPr>
              <a:t>را برای خواندن انتخاب کنید که اگر در آن در مورد خصوصیات منفی توضیح داده، به اندازه کافی </a:t>
            </a:r>
            <a:r>
              <a:rPr lang="fa-IR" sz="3200" b="1" dirty="0" smtClean="0">
                <a:cs typeface="2  Koodak" panose="00000700000000000000" pitchFamily="2" charset="-78"/>
              </a:rPr>
              <a:t>خصوصیات مثبت </a:t>
            </a:r>
            <a:r>
              <a:rPr lang="fa-IR" sz="3200" b="1" dirty="0">
                <a:cs typeface="2  Koodak" panose="00000700000000000000" pitchFamily="2" charset="-78"/>
              </a:rPr>
              <a:t>هم نوشته شده باشد.</a:t>
            </a:r>
            <a:endParaRPr lang="en-US" sz="3200" b="1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0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یک آنتراکت! مهمان سرزده داریم!</a:t>
            </a:r>
            <a:endParaRPr lang="en-US" sz="40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endParaRPr lang="fa-IR" sz="3200" b="1" dirty="0"/>
          </a:p>
        </p:txBody>
      </p:sp>
    </p:spTree>
    <p:extLst>
      <p:ext uri="{BB962C8B-B14F-4D97-AF65-F5344CB8AC3E}">
        <p14:creationId xmlns:p14="http://schemas.microsoft.com/office/powerpoint/2010/main" val="23560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b="1" dirty="0">
                <a:solidFill>
                  <a:srgbClr val="FFFF00"/>
                </a:solidFill>
                <a:cs typeface="2  Koodak" panose="00000700000000000000" pitchFamily="2" charset="-78"/>
              </a:rPr>
              <a:t>تمرین </a:t>
            </a:r>
            <a:r>
              <a:rPr lang="fa-IR" sz="36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 5  </a:t>
            </a:r>
            <a:r>
              <a:rPr lang="fa-IR" sz="36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با داوطلب</a:t>
            </a:r>
            <a:endParaRPr lang="en-US" sz="36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 </a:t>
            </a:r>
            <a:r>
              <a:rPr lang="fa-IR" sz="2400" dirty="0">
                <a:cs typeface="2  Koodak" panose="00000700000000000000" pitchFamily="2" charset="-78"/>
              </a:rPr>
              <a:t>از یک نفر از قبل </a:t>
            </a:r>
            <a:r>
              <a:rPr lang="fa-IR" sz="2400" dirty="0" smtClean="0">
                <a:cs typeface="2  Koodak" panose="00000700000000000000" pitchFamily="2" charset="-78"/>
              </a:rPr>
              <a:t>می خواهید </a:t>
            </a:r>
            <a:r>
              <a:rPr lang="fa-IR" sz="2400" dirty="0">
                <a:cs typeface="2  Koodak" panose="00000700000000000000" pitchFamily="2" charset="-78"/>
              </a:rPr>
              <a:t>که بیرون کلاس با یک آینه بایستد.</a:t>
            </a:r>
          </a:p>
          <a:p>
            <a:pPr algn="r" rtl="1"/>
            <a:r>
              <a:rPr lang="fa-IR" sz="2400" dirty="0">
                <a:cs typeface="2  Koodak" panose="00000700000000000000" pitchFamily="2" charset="-78"/>
              </a:rPr>
              <a:t>به گروه اعلام کنید که یکی یکی به نوبت از کلاس بیرون بروند </a:t>
            </a:r>
            <a:r>
              <a:rPr lang="fa-IR" sz="2400" dirty="0" smtClean="0">
                <a:cs typeface="2  Koodak" panose="00000700000000000000" pitchFamily="2" charset="-78"/>
              </a:rPr>
              <a:t>و</a:t>
            </a:r>
          </a:p>
          <a:p>
            <a:pPr algn="r" rtl="1"/>
            <a:r>
              <a:rPr lang="fa-IR" sz="2400" dirty="0" smtClean="0">
                <a:cs typeface="2  Koodak" panose="00000700000000000000" pitchFamily="2" charset="-78"/>
              </a:rPr>
              <a:t> </a:t>
            </a:r>
            <a:r>
              <a:rPr lang="fa-IR" sz="2400" dirty="0">
                <a:cs typeface="2  Koodak" panose="00000700000000000000" pitchFamily="2" charset="-78"/>
              </a:rPr>
              <a:t>کسی راکه پشت در </a:t>
            </a:r>
            <a:r>
              <a:rPr lang="fa-IR" sz="2400" dirty="0" smtClean="0">
                <a:cs typeface="2  Koodak" panose="00000700000000000000" pitchFamily="2" charset="-78"/>
              </a:rPr>
              <a:t>است </a:t>
            </a:r>
            <a:r>
              <a:rPr lang="fa-IR" sz="2400" dirty="0">
                <a:cs typeface="2  Koodak" panose="00000700000000000000" pitchFamily="2" charset="-78"/>
              </a:rPr>
              <a:t>تماشا کنند، کسی که بسیار </a:t>
            </a:r>
            <a:r>
              <a:rPr lang="fa-IR" sz="2400" dirty="0" smtClean="0">
                <a:cs typeface="2  Koodak" panose="00000700000000000000" pitchFamily="2" charset="-78"/>
              </a:rPr>
              <a:t>دوست داشتنی</a:t>
            </a:r>
            <a:r>
              <a:rPr lang="fa-IR" sz="2400" dirty="0">
                <a:cs typeface="2  Koodak" panose="00000700000000000000" pitchFamily="2" charset="-78"/>
              </a:rPr>
              <a:t>، مهم و خاص است </a:t>
            </a:r>
            <a:endParaRPr lang="fa-IR" sz="2400" dirty="0" smtClean="0">
              <a:cs typeface="2  Koodak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2  Koodak" panose="00000700000000000000" pitchFamily="2" charset="-78"/>
              </a:rPr>
              <a:t>اما </a:t>
            </a:r>
            <a:r>
              <a:rPr lang="fa-IR" sz="2400" dirty="0">
                <a:cs typeface="2  Koodak" panose="00000700000000000000" pitchFamily="2" charset="-78"/>
              </a:rPr>
              <a:t>وقتی بر </a:t>
            </a:r>
            <a:r>
              <a:rPr lang="fa-IR" sz="2400" dirty="0" smtClean="0">
                <a:cs typeface="2  Koodak" panose="00000700000000000000" pitchFamily="2" charset="-78"/>
              </a:rPr>
              <a:t>می گردند </a:t>
            </a:r>
            <a:r>
              <a:rPr lang="fa-IR" sz="2400" dirty="0">
                <a:cs typeface="2  Koodak" panose="00000700000000000000" pitchFamily="2" charset="-78"/>
              </a:rPr>
              <a:t>اجازه ندارند بگویند او کیست.</a:t>
            </a:r>
          </a:p>
          <a:p>
            <a:pPr algn="r" rtl="1"/>
            <a:r>
              <a:rPr lang="fa-IR" sz="2400" dirty="0">
                <a:cs typeface="2  Koodak" panose="00000700000000000000" pitchFamily="2" charset="-78"/>
              </a:rPr>
              <a:t>پس از اینکه تمام کودکان بیرون رفتند و خودشان را در آینه دیدند و برگشتند، در مورد اینکه چرا هرکسی خاص، مهم و </a:t>
            </a:r>
            <a:r>
              <a:rPr lang="fa-IR" sz="2400" dirty="0" smtClean="0">
                <a:cs typeface="2  Koodak" panose="00000700000000000000" pitchFamily="2" charset="-78"/>
              </a:rPr>
              <a:t>دوست داشتنی </a:t>
            </a:r>
            <a:r>
              <a:rPr lang="fa-IR" sz="2400" dirty="0">
                <a:cs typeface="2  Koodak" panose="00000700000000000000" pitchFamily="2" charset="-78"/>
              </a:rPr>
              <a:t>است از آنها بخواهید بارش فکر کنید.</a:t>
            </a:r>
          </a:p>
          <a:p>
            <a:pPr algn="r" rtl="1"/>
            <a:r>
              <a:rPr lang="fa-IR" sz="2400" b="1" dirty="0">
                <a:cs typeface="2  Koodak" panose="00000700000000000000" pitchFamily="2" charset="-78"/>
              </a:rPr>
              <a:t>اگر کودکی با این مسأله موافق نیست و خود را خاص، مهم و دوست داشتنی نمیداند، از خودش و کلاس خصوصیات مثبتش </a:t>
            </a:r>
            <a:r>
              <a:rPr lang="fa-IR" sz="2400" b="1" dirty="0" smtClean="0">
                <a:cs typeface="2  Koodak" panose="00000700000000000000" pitchFamily="2" charset="-78"/>
              </a:rPr>
              <a:t>را بپرسید </a:t>
            </a:r>
            <a:r>
              <a:rPr lang="fa-IR" sz="2400" b="1" dirty="0">
                <a:cs typeface="2  Koodak" panose="00000700000000000000" pitchFamily="2" charset="-78"/>
              </a:rPr>
              <a:t>و خودتان هم کمک کنید تا این </a:t>
            </a:r>
            <a:r>
              <a:rPr lang="fa-IR" sz="2400" b="1" dirty="0" smtClean="0">
                <a:cs typeface="2  Koodak" panose="00000700000000000000" pitchFamily="2" charset="-78"/>
              </a:rPr>
              <a:t>ویژگی ها </a:t>
            </a:r>
            <a:r>
              <a:rPr lang="fa-IR" sz="2400" b="1" dirty="0">
                <a:cs typeface="2  Koodak" panose="00000700000000000000" pitchFamily="2" charset="-78"/>
              </a:rPr>
              <a:t>مطرح شوند.</a:t>
            </a:r>
            <a:endParaRPr lang="en-US" sz="2400" b="1" dirty="0">
              <a:cs typeface="2  Koodak" panose="00000700000000000000" pitchFamily="2" charset="-78"/>
            </a:endParaRPr>
          </a:p>
        </p:txBody>
      </p:sp>
      <p:pic>
        <p:nvPicPr>
          <p:cNvPr id="3074" name="Picture 2" descr="Image result for â«Ø¯Ø±Ø®Øª ØªÙØ§ÙØ§ÛÛ ÙØ§ Ø®ÙØ¯Ø¢Ú¯Ø§ÙÛ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1" y="988483"/>
            <a:ext cx="4239491" cy="322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800" dirty="0" smtClean="0">
                <a:solidFill>
                  <a:srgbClr val="FFFF00"/>
                </a:solidFill>
                <a:cs typeface="2  Koodak" panose="00000700000000000000" pitchFamily="2" charset="-78"/>
              </a:rPr>
              <a:t>کار گروهی</a:t>
            </a:r>
            <a:endParaRPr lang="en-US" sz="48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3600" b="1" dirty="0" smtClean="0">
                <a:cs typeface="2  Koodak" panose="00000700000000000000" pitchFamily="2" charset="-78"/>
              </a:rPr>
              <a:t>هر گروه </a:t>
            </a:r>
            <a:r>
              <a:rPr lang="fa-IR" sz="3600" b="1" dirty="0" smtClean="0">
                <a:cs typeface="2  Koodak" panose="00000700000000000000" pitchFamily="2" charset="-78"/>
              </a:rPr>
              <a:t>یک تمرین </a:t>
            </a:r>
            <a:r>
              <a:rPr lang="fa-IR" sz="3600" b="1" dirty="0" smtClean="0">
                <a:cs typeface="2  Koodak" panose="00000700000000000000" pitchFamily="2" charset="-78"/>
              </a:rPr>
              <a:t>طراحی </a:t>
            </a:r>
            <a:r>
              <a:rPr lang="fa-IR" sz="3600" b="1" dirty="0" smtClean="0">
                <a:cs typeface="2  Koodak" panose="00000700000000000000" pitchFamily="2" charset="-78"/>
              </a:rPr>
              <a:t>کنید:</a:t>
            </a:r>
          </a:p>
          <a:p>
            <a:pPr marL="0" indent="0" algn="ctr">
              <a:buNone/>
            </a:pPr>
            <a:r>
              <a:rPr lang="fa-IR" sz="3600" b="1" dirty="0" smtClean="0">
                <a:cs typeface="2  Koodak" panose="00000700000000000000" pitchFamily="2" charset="-78"/>
              </a:rPr>
              <a:t> </a:t>
            </a:r>
            <a:r>
              <a:rPr lang="fa-IR" sz="3600" b="1" dirty="0" smtClean="0">
                <a:cs typeface="2  Koodak" panose="00000700000000000000" pitchFamily="2" charset="-78"/>
              </a:rPr>
              <a:t>چگونه کودکان به این مساله </a:t>
            </a:r>
            <a:r>
              <a:rPr lang="fa-IR" sz="3600" b="1" dirty="0" smtClean="0">
                <a:cs typeface="2  Koodak" panose="00000700000000000000" pitchFamily="2" charset="-78"/>
              </a:rPr>
              <a:t>برسند که</a:t>
            </a:r>
            <a:endParaRPr lang="fa-IR" sz="3600" b="1" dirty="0" smtClean="0">
              <a:cs typeface="2  Koodak" panose="00000700000000000000" pitchFamily="2" charset="-78"/>
            </a:endParaRPr>
          </a:p>
          <a:p>
            <a:pPr marL="0" indent="0" algn="ctr">
              <a:buNone/>
            </a:pPr>
            <a:r>
              <a:rPr lang="fa-IR" sz="3600" b="1" dirty="0" smtClean="0">
                <a:cs typeface="2  Koodak" panose="00000700000000000000" pitchFamily="2" charset="-78"/>
              </a:rPr>
              <a:t>از ویژگی ها</a:t>
            </a:r>
            <a:r>
              <a:rPr lang="fa-IR" sz="3600" b="1" dirty="0">
                <a:cs typeface="2  Koodak" panose="00000700000000000000" pitchFamily="2" charset="-78"/>
              </a:rPr>
              <a:t>، علائق، خواسته ها و نيازهای </a:t>
            </a:r>
            <a:r>
              <a:rPr lang="fa-IR" sz="3600" b="1" dirty="0" smtClean="0">
                <a:cs typeface="2  Koodak" panose="00000700000000000000" pitchFamily="2" charset="-78"/>
              </a:rPr>
              <a:t>خود آگاهی داشته باشند</a:t>
            </a:r>
            <a:endParaRPr lang="en-US" sz="3600" dirty="0">
              <a:cs typeface="2  Koodak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800" dirty="0" smtClean="0">
                <a:solidFill>
                  <a:srgbClr val="FFFF00"/>
                </a:solidFill>
                <a:cs typeface="2  Koodak" panose="00000700000000000000" pitchFamily="2" charset="-78"/>
              </a:rPr>
              <a:t>کار گروهی</a:t>
            </a:r>
            <a:endParaRPr lang="en-US" sz="48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3600" b="1" dirty="0" smtClean="0">
                <a:cs typeface="2  Koodak" panose="00000700000000000000" pitchFamily="2" charset="-78"/>
              </a:rPr>
              <a:t>اکنون تمرین خود را برای گروه بخوانید</a:t>
            </a:r>
            <a:endParaRPr lang="fa-IR" sz="3600" b="1" dirty="0">
              <a:cs typeface="2  Koodak" panose="00000700000000000000" pitchFamily="2" charset="-78"/>
            </a:endParaRPr>
          </a:p>
          <a:p>
            <a:pPr marL="0" indent="0" algn="ctr">
              <a:buNone/>
            </a:pPr>
            <a:r>
              <a:rPr lang="fa-IR" sz="3600" b="1" dirty="0" smtClean="0">
                <a:cs typeface="2  Koodak" panose="00000700000000000000" pitchFamily="2" charset="-78"/>
              </a:rPr>
              <a:t>و </a:t>
            </a:r>
            <a:r>
              <a:rPr lang="fa-IR" sz="3600" b="1" dirty="0" smtClean="0">
                <a:cs typeface="2  Koodak" panose="00000700000000000000" pitchFamily="2" charset="-78"/>
              </a:rPr>
              <a:t>مشخص کنید برای چه سنی </a:t>
            </a:r>
            <a:r>
              <a:rPr lang="fa-IR" sz="3600" b="1" dirty="0" smtClean="0">
                <a:cs typeface="2  Koodak" panose="00000700000000000000" pitchFamily="2" charset="-78"/>
              </a:rPr>
              <a:t>است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کار گروهی : آگاهی </a:t>
            </a:r>
            <a:r>
              <a:rPr lang="fa-IR" sz="4000" b="1" dirty="0">
                <a:solidFill>
                  <a:srgbClr val="FFFF00"/>
                </a:solidFill>
                <a:cs typeface="2  Koodak" panose="00000700000000000000" pitchFamily="2" charset="-78"/>
              </a:rPr>
              <a:t>به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ویژگی ها</a:t>
            </a:r>
            <a:r>
              <a:rPr lang="fa-IR" sz="4000" b="1" dirty="0">
                <a:solidFill>
                  <a:srgbClr val="FFFF00"/>
                </a:solidFill>
                <a:cs typeface="2  Koodak" panose="00000700000000000000" pitchFamily="2" charset="-78"/>
              </a:rPr>
              <a:t>، علائق،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خواسته ها </a:t>
            </a:r>
            <a:r>
              <a:rPr lang="fa-IR" sz="4000" b="1" dirty="0">
                <a:solidFill>
                  <a:srgbClr val="FFFF00"/>
                </a:solidFill>
                <a:cs typeface="2  Koodak" panose="00000700000000000000" pitchFamily="2" charset="-78"/>
              </a:rPr>
              <a:t>و نيازهای خود</a:t>
            </a:r>
            <a:endParaRPr lang="en-US" sz="40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956" y="2162024"/>
            <a:ext cx="11029615" cy="367830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sz="3600" dirty="0" smtClean="0">
                <a:cs typeface="2  Koodak" panose="00000700000000000000" pitchFamily="2" charset="-78"/>
              </a:rPr>
              <a:t>لطفا </a:t>
            </a:r>
          </a:p>
          <a:p>
            <a:r>
              <a:rPr lang="fa-IR" sz="3600" dirty="0" smtClean="0">
                <a:cs typeface="2  Koodak" panose="00000700000000000000" pitchFamily="2" charset="-78"/>
              </a:rPr>
              <a:t>بنویسید </a:t>
            </a:r>
            <a:r>
              <a:rPr lang="fa-IR" sz="3600" dirty="0" smtClean="0">
                <a:cs typeface="2  Koodak" panose="00000700000000000000" pitchFamily="2" charset="-78"/>
              </a:rPr>
              <a:t>بیشترین </a:t>
            </a:r>
            <a:r>
              <a:rPr lang="fa-IR" sz="3600" dirty="0" smtClean="0">
                <a:cs typeface="2  Koodak" panose="00000700000000000000" pitchFamily="2" charset="-78"/>
              </a:rPr>
              <a:t>علاقه ی شما در زندگی به چه کاریست</a:t>
            </a:r>
          </a:p>
          <a:p>
            <a:pPr algn="r" rtl="1"/>
            <a:r>
              <a:rPr lang="fa-IR" sz="3600" dirty="0" smtClean="0">
                <a:cs typeface="2  Koodak" panose="00000700000000000000" pitchFamily="2" charset="-78"/>
              </a:rPr>
              <a:t>سه صفت بارز مثبت و منفی خود را بنویسید</a:t>
            </a:r>
          </a:p>
          <a:p>
            <a:pPr algn="r" rtl="1"/>
            <a:r>
              <a:rPr lang="fa-IR" sz="3600" dirty="0" smtClean="0">
                <a:cs typeface="2  Koodak" panose="00000700000000000000" pitchFamily="2" charset="-78"/>
              </a:rPr>
              <a:t>چه نیازهایی </a:t>
            </a:r>
            <a:r>
              <a:rPr lang="fa-IR" sz="3600" dirty="0" smtClean="0">
                <a:cs typeface="2  Koodak" panose="00000700000000000000" pitchFamily="2" charset="-78"/>
              </a:rPr>
              <a:t>دارید، چندمورد </a:t>
            </a:r>
            <a:r>
              <a:rPr lang="fa-IR" sz="3600" dirty="0" smtClean="0">
                <a:cs typeface="2  Koodak" panose="00000700000000000000" pitchFamily="2" charset="-78"/>
              </a:rPr>
              <a:t>را بنویسید</a:t>
            </a:r>
          </a:p>
          <a:p>
            <a:pPr algn="r" rtl="1"/>
            <a:endParaRPr lang="en-US" dirty="0"/>
          </a:p>
        </p:txBody>
      </p:sp>
      <p:pic>
        <p:nvPicPr>
          <p:cNvPr id="4" name="Picture 4" descr="Image result for self awareness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" y="3057951"/>
            <a:ext cx="2870346" cy="343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b="1" dirty="0">
                <a:solidFill>
                  <a:srgbClr val="FFFF00"/>
                </a:solidFill>
                <a:cs typeface="2  Koodak" panose="00000700000000000000" pitchFamily="2" charset="-78"/>
              </a:rPr>
              <a:t>خودآگاهی یعنی چه و به چه کار </a:t>
            </a:r>
            <a:r>
              <a:rPr lang="fa-IR" sz="48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می آید</a:t>
            </a:r>
            <a:r>
              <a:rPr lang="fa-IR" sz="4800" b="1" dirty="0">
                <a:solidFill>
                  <a:srgbClr val="FFFF00"/>
                </a:solidFill>
                <a:cs typeface="2  Koodak" panose="00000700000000000000" pitchFamily="2" charset="-78"/>
              </a:rPr>
              <a:t>؟</a:t>
            </a:r>
            <a:endParaRPr lang="en-US" sz="4800" dirty="0">
              <a:cs typeface="2  Koodak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4" descr="Image result for self awareness skil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68" y="1983346"/>
            <a:ext cx="8822028" cy="396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2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b="1" dirty="0">
                <a:solidFill>
                  <a:srgbClr val="FFFF00"/>
                </a:solidFill>
                <a:cs typeface="2  Koodak" panose="00000700000000000000" pitchFamily="2" charset="-78"/>
              </a:rPr>
              <a:t>آگاهی به </a:t>
            </a:r>
            <a:r>
              <a:rPr lang="fa-IR" sz="36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ویژگی ها</a:t>
            </a:r>
            <a:r>
              <a:rPr lang="fa-IR" sz="3600" b="1" dirty="0">
                <a:solidFill>
                  <a:srgbClr val="FFFF00"/>
                </a:solidFill>
                <a:cs typeface="2  Koodak" panose="00000700000000000000" pitchFamily="2" charset="-78"/>
              </a:rPr>
              <a:t>، علائق، </a:t>
            </a:r>
            <a:r>
              <a:rPr lang="fa-IR" sz="36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خواسته ها </a:t>
            </a:r>
            <a:r>
              <a:rPr lang="fa-IR" sz="3600" b="1" dirty="0">
                <a:solidFill>
                  <a:srgbClr val="FFFF00"/>
                </a:solidFill>
                <a:cs typeface="2  Koodak" panose="00000700000000000000" pitchFamily="2" charset="-78"/>
              </a:rPr>
              <a:t>و نيازهای خود</a:t>
            </a:r>
            <a:endParaRPr lang="en-US" sz="36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4606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dirty="0">
                <a:cs typeface="2  Koodak" panose="00000700000000000000" pitchFamily="2" charset="-78"/>
              </a:rPr>
              <a:t>کودکان لازم است این ظرفیت را به دست بیاورند که </a:t>
            </a:r>
            <a:r>
              <a:rPr lang="fa-IR" sz="2800" dirty="0" smtClean="0">
                <a:cs typeface="2  Koodak" panose="00000700000000000000" pitchFamily="2" charset="-78"/>
              </a:rPr>
              <a:t>:</a:t>
            </a:r>
          </a:p>
          <a:p>
            <a:r>
              <a:rPr lang="fa-IR" sz="2800" b="1" dirty="0" smtClean="0">
                <a:cs typeface="2  Koodak" panose="00000700000000000000" pitchFamily="2" charset="-78"/>
              </a:rPr>
              <a:t>ویژگی ها</a:t>
            </a:r>
            <a:r>
              <a:rPr lang="fa-IR" sz="2800" b="1" dirty="0">
                <a:cs typeface="2  Koodak" panose="00000700000000000000" pitchFamily="2" charset="-78"/>
              </a:rPr>
              <a:t>، علائق، خواسته ها و نيازهای خود </a:t>
            </a:r>
            <a:r>
              <a:rPr lang="fa-IR" sz="2800" b="1" dirty="0" smtClean="0">
                <a:cs typeface="2  Koodak" panose="00000700000000000000" pitchFamily="2" charset="-78"/>
              </a:rPr>
              <a:t>را بشناسند</a:t>
            </a:r>
          </a:p>
          <a:p>
            <a:r>
              <a:rPr lang="fa-IR" sz="2800" dirty="0" smtClean="0">
                <a:cs typeface="2  Koodak" panose="00000700000000000000" pitchFamily="2" charset="-78"/>
              </a:rPr>
              <a:t>متفاوت </a:t>
            </a:r>
            <a:r>
              <a:rPr lang="fa-IR" sz="2800" dirty="0">
                <a:cs typeface="2  Koodak" panose="00000700000000000000" pitchFamily="2" charset="-78"/>
              </a:rPr>
              <a:t>بودن خصوصیات، </a:t>
            </a:r>
            <a:r>
              <a:rPr lang="fa-IR" sz="2800" dirty="0" smtClean="0">
                <a:cs typeface="2  Koodak" panose="00000700000000000000" pitchFamily="2" charset="-78"/>
              </a:rPr>
              <a:t>علاقه ها </a:t>
            </a:r>
            <a:r>
              <a:rPr lang="fa-IR" sz="2800" dirty="0">
                <a:cs typeface="2  Koodak" panose="00000700000000000000" pitchFamily="2" charset="-78"/>
              </a:rPr>
              <a:t>و نیازهای خود و دیگران را با </a:t>
            </a:r>
            <a:r>
              <a:rPr lang="fa-IR" sz="2800" dirty="0" smtClean="0">
                <a:cs typeface="2  Koodak" panose="00000700000000000000" pitchFamily="2" charset="-78"/>
              </a:rPr>
              <a:t>یکدیگربپذیرند.</a:t>
            </a:r>
          </a:p>
          <a:p>
            <a:r>
              <a:rPr lang="fa-IR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>
                <a:cs typeface="2  Koodak" panose="00000700000000000000" pitchFamily="2" charset="-78"/>
              </a:rPr>
              <a:t>نکته مهم این است که روی </a:t>
            </a:r>
            <a:r>
              <a:rPr lang="fa-IR" sz="2800" dirty="0" smtClean="0">
                <a:cs typeface="2  Koodak" panose="00000700000000000000" pitchFamily="2" charset="-78"/>
              </a:rPr>
              <a:t>شباهت ها </a:t>
            </a:r>
            <a:r>
              <a:rPr lang="fa-IR" sz="2800" dirty="0">
                <a:cs typeface="2  Koodak" panose="00000700000000000000" pitchFamily="2" charset="-78"/>
              </a:rPr>
              <a:t>و </a:t>
            </a:r>
            <a:r>
              <a:rPr lang="fa-IR" sz="2800" dirty="0" smtClean="0">
                <a:cs typeface="2  Koodak" panose="00000700000000000000" pitchFamily="2" charset="-78"/>
              </a:rPr>
              <a:t>تفاوت ها </a:t>
            </a:r>
            <a:r>
              <a:rPr lang="fa-IR" sz="2800" dirty="0" smtClean="0">
                <a:cs typeface="2  Koodak" panose="00000700000000000000" pitchFamily="2" charset="-78"/>
              </a:rPr>
              <a:t>ارزش گذاری </a:t>
            </a:r>
            <a:r>
              <a:rPr lang="fa-IR" sz="2800" dirty="0">
                <a:cs typeface="2  Koodak" panose="00000700000000000000" pitchFamily="2" charset="-78"/>
              </a:rPr>
              <a:t>نکنند و نخواهند که </a:t>
            </a:r>
            <a:r>
              <a:rPr lang="fa-IR" sz="2800" dirty="0" smtClean="0">
                <a:cs typeface="2  Koodak" panose="00000700000000000000" pitchFamily="2" charset="-78"/>
              </a:rPr>
              <a:t>حتما </a:t>
            </a:r>
            <a:r>
              <a:rPr lang="fa-IR" sz="2800" dirty="0">
                <a:cs typeface="2  Koodak" panose="00000700000000000000" pitchFamily="2" charset="-78"/>
              </a:rPr>
              <a:t>شبیه دیگران شوند یا دیگران </a:t>
            </a:r>
            <a:r>
              <a:rPr lang="fa-IR" sz="2800" dirty="0" smtClean="0">
                <a:cs typeface="2  Koodak" panose="00000700000000000000" pitchFamily="2" charset="-78"/>
              </a:rPr>
              <a:t>را به </a:t>
            </a:r>
            <a:r>
              <a:rPr lang="fa-IR" sz="2800" dirty="0">
                <a:cs typeface="2  Koodak" panose="00000700000000000000" pitchFamily="2" charset="-78"/>
              </a:rPr>
              <a:t>خود شبیه کنند. </a:t>
            </a:r>
            <a:endParaRPr lang="fa-IR" sz="2800" dirty="0" smtClean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95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75899"/>
            <a:ext cx="11029616" cy="10138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400" dirty="0">
                <a:solidFill>
                  <a:srgbClr val="FFFF00"/>
                </a:solidFill>
                <a:cs typeface="2  Koodak" panose="00000700000000000000" pitchFamily="2" charset="-78"/>
              </a:rPr>
              <a:t>برای رسیدن به این منظور </a:t>
            </a:r>
            <a:r>
              <a:rPr lang="fa-IR" sz="4400" dirty="0" smtClean="0">
                <a:solidFill>
                  <a:srgbClr val="FFFF00"/>
                </a:solidFill>
                <a:cs typeface="2  Koodak" panose="00000700000000000000" pitchFamily="2" charset="-78"/>
              </a:rPr>
              <a:t>تمرین های </a:t>
            </a:r>
            <a:r>
              <a:rPr lang="fa-IR" sz="4400" dirty="0">
                <a:solidFill>
                  <a:srgbClr val="FFFF00"/>
                </a:solidFill>
                <a:cs typeface="2  Koodak" panose="00000700000000000000" pitchFamily="2" charset="-78"/>
              </a:rPr>
              <a:t>زیر کمک کننده است: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2638633"/>
            <a:ext cx="11906371" cy="4057731"/>
          </a:xfrm>
        </p:spPr>
        <p:txBody>
          <a:bodyPr>
            <a:normAutofit lnSpcReduction="10000"/>
          </a:bodyPr>
          <a:lstStyle/>
          <a:p>
            <a:r>
              <a:rPr lang="fa-IR" sz="3600" dirty="0">
                <a:cs typeface="2  Koodak" panose="00000700000000000000" pitchFamily="2" charset="-78"/>
              </a:rPr>
              <a:t>به </a:t>
            </a:r>
            <a:r>
              <a:rPr lang="fa-IR" sz="3600" dirty="0" smtClean="0">
                <a:cs typeface="2  Koodak" panose="00000700000000000000" pitchFamily="2" charset="-78"/>
              </a:rPr>
              <a:t>چند گروه تقسیم شوید و ظرف </a:t>
            </a:r>
            <a:r>
              <a:rPr lang="fa-IR" sz="3600" dirty="0">
                <a:cs typeface="2  Koodak" panose="00000700000000000000" pitchFamily="2" charset="-78"/>
              </a:rPr>
              <a:t>پنج دقیقه </a:t>
            </a:r>
            <a:r>
              <a:rPr lang="fa-IR" sz="3600" dirty="0" smtClean="0">
                <a:cs typeface="2  Koodak" panose="00000700000000000000" pitchFamily="2" charset="-78"/>
              </a:rPr>
              <a:t>راجع </a:t>
            </a:r>
            <a:r>
              <a:rPr lang="fa-IR" sz="3600" dirty="0">
                <a:cs typeface="2  Koodak" panose="00000700000000000000" pitchFamily="2" charset="-78"/>
              </a:rPr>
              <a:t>به علایق یکدیگر </a:t>
            </a:r>
            <a:r>
              <a:rPr lang="fa-IR" sz="3600" dirty="0" smtClean="0">
                <a:cs typeface="2  Koodak" panose="00000700000000000000" pitchFamily="2" charset="-78"/>
              </a:rPr>
              <a:t>ازهم بپرسید </a:t>
            </a:r>
            <a:r>
              <a:rPr lang="fa-IR" sz="3600" dirty="0">
                <a:cs typeface="2  Koodak" panose="00000700000000000000" pitchFamily="2" charset="-78"/>
              </a:rPr>
              <a:t>و </a:t>
            </a:r>
            <a:r>
              <a:rPr lang="fa-IR" sz="3600" dirty="0" smtClean="0">
                <a:cs typeface="2  Koodak" panose="00000700000000000000" pitchFamily="2" charset="-78"/>
              </a:rPr>
              <a:t>شباهت ها و تفاوت های </a:t>
            </a:r>
            <a:r>
              <a:rPr lang="fa-IR" sz="3600" dirty="0">
                <a:cs typeface="2  Koodak" panose="00000700000000000000" pitchFamily="2" charset="-78"/>
              </a:rPr>
              <a:t>همدیگر را </a:t>
            </a:r>
            <a:r>
              <a:rPr lang="fa-IR" sz="3600" dirty="0" smtClean="0">
                <a:cs typeface="2  Koodak" panose="00000700000000000000" pitchFamily="2" charset="-78"/>
              </a:rPr>
              <a:t>کشف کنید</a:t>
            </a:r>
            <a:endParaRPr lang="en-US" sz="3600" dirty="0" smtClean="0">
              <a:cs typeface="2  Koodak" panose="00000700000000000000" pitchFamily="2" charset="-78"/>
            </a:endParaRPr>
          </a:p>
          <a:p>
            <a:r>
              <a:rPr lang="fa-IR" sz="3600" dirty="0">
                <a:cs typeface="2  Koodak" panose="00000700000000000000" pitchFamily="2" charset="-78"/>
              </a:rPr>
              <a:t>در هر گروه </a:t>
            </a:r>
            <a:r>
              <a:rPr lang="fa-IR" sz="3600" dirty="0" smtClean="0">
                <a:cs typeface="2  Koodak" panose="00000700000000000000" pitchFamily="2" charset="-78"/>
              </a:rPr>
              <a:t>یک </a:t>
            </a:r>
            <a:r>
              <a:rPr lang="fa-IR" sz="3600" dirty="0">
                <a:cs typeface="2  Koodak" panose="00000700000000000000" pitchFamily="2" charset="-78"/>
              </a:rPr>
              <a:t>نفر </a:t>
            </a:r>
            <a:endParaRPr lang="fa-IR" sz="3600" dirty="0" smtClean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fa-IR" sz="3600" dirty="0" smtClean="0">
                <a:cs typeface="2  Koodak" panose="00000700000000000000" pitchFamily="2" charset="-78"/>
              </a:rPr>
              <a:t>حداقل </a:t>
            </a:r>
            <a:r>
              <a:rPr lang="fa-IR" sz="3600" dirty="0">
                <a:cs typeface="2  Koodak" panose="00000700000000000000" pitchFamily="2" charset="-78"/>
              </a:rPr>
              <a:t>یک شباهت و یک تفاوت را </a:t>
            </a:r>
            <a:r>
              <a:rPr lang="fa-IR" sz="3600" dirty="0" smtClean="0">
                <a:cs typeface="2  Koodak" panose="00000700000000000000" pitchFamily="2" charset="-78"/>
              </a:rPr>
              <a:t>که</a:t>
            </a:r>
            <a:endParaRPr lang="en-US" sz="3600" dirty="0" smtClean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fa-IR" sz="3600" dirty="0" smtClean="0">
                <a:cs typeface="2  Koodak" panose="00000700000000000000" pitchFamily="2" charset="-78"/>
              </a:rPr>
              <a:t> </a:t>
            </a:r>
            <a:r>
              <a:rPr lang="fa-IR" sz="3600" dirty="0">
                <a:cs typeface="2  Koodak" panose="00000700000000000000" pitchFamily="2" charset="-78"/>
              </a:rPr>
              <a:t>بین اعضای گروه مطرح شده بیان کند</a:t>
            </a:r>
            <a:endParaRPr lang="en-US" sz="3600" dirty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fa-IR" sz="4000" dirty="0" smtClean="0"/>
              <a:t>29</a:t>
            </a:r>
            <a:r>
              <a:rPr lang="en-US" sz="4000" dirty="0" err="1" smtClean="0"/>
              <a:t>vtuvcn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2" descr="8 Ú©Ø§Ø±Ø¨Ø±Ú¯ Ù¾Ø±Ú©Ø§Ø±Ø¨Ø±Ø¯ Ø¨Ø±Ø§Û ØªÙØ±ÛÙ ÙÙØ§Ø±Øª ÙØµÙ Ú¯ÙÛÛ (Ø³Ø±Û Ø¯ÙÙ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3648363"/>
            <a:ext cx="4764154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8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b="1" dirty="0">
                <a:solidFill>
                  <a:srgbClr val="FFFF00"/>
                </a:solidFill>
                <a:cs typeface="2  Koodak" panose="00000700000000000000" pitchFamily="2" charset="-78"/>
              </a:rPr>
              <a:t>تمرین 7</a:t>
            </a:r>
            <a:endParaRPr lang="en-US" sz="44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43577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2  Koodak" panose="00000700000000000000" pitchFamily="2" charset="-78"/>
              </a:rPr>
              <a:t>کودکان را به </a:t>
            </a:r>
            <a:r>
              <a:rPr lang="fa-IR" dirty="0" smtClean="0">
                <a:cs typeface="2  Koodak" panose="00000700000000000000" pitchFamily="2" charset="-78"/>
              </a:rPr>
              <a:t>گروه های </a:t>
            </a:r>
            <a:r>
              <a:rPr lang="fa-IR" dirty="0">
                <a:cs typeface="2  Koodak" panose="00000700000000000000" pitchFamily="2" charset="-78"/>
              </a:rPr>
              <a:t>دو تا چهار نفره تقسیم کنید و پنج دقیقه فرصت بدهید تا راجع به علایق یکدیگر از هم بپرسند و شباهتها</a:t>
            </a:r>
          </a:p>
          <a:p>
            <a:pPr marL="0" indent="0" algn="r" rtl="1">
              <a:buNone/>
            </a:pPr>
            <a:r>
              <a:rPr lang="fa-IR" dirty="0">
                <a:cs typeface="2  Koodak" panose="00000700000000000000" pitchFamily="2" charset="-78"/>
              </a:rPr>
              <a:t>و تفاوتهای همدیگر را کشف کنند. </a:t>
            </a:r>
            <a:endParaRPr lang="en-US" dirty="0" smtClean="0">
              <a:cs typeface="2  Koodak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400" b="1" dirty="0" smtClean="0">
                <a:cs typeface="2  Koodak" panose="00000700000000000000" pitchFamily="2" charset="-78"/>
              </a:rPr>
              <a:t>مراقب </a:t>
            </a:r>
            <a:r>
              <a:rPr lang="fa-IR" sz="2400" b="1" dirty="0">
                <a:cs typeface="2  Koodak" panose="00000700000000000000" pitchFamily="2" charset="-78"/>
              </a:rPr>
              <a:t>باشید که افراد گروهها به دلیل علایق خاص و اختلاف </a:t>
            </a:r>
            <a:r>
              <a:rPr lang="fa-IR" sz="2400" b="1" dirty="0" smtClean="0">
                <a:cs typeface="2  Koodak" panose="00000700000000000000" pitchFamily="2" charset="-78"/>
              </a:rPr>
              <a:t>سلیقه ها </a:t>
            </a:r>
            <a:r>
              <a:rPr lang="fa-IR" sz="2400" b="1" dirty="0">
                <a:cs typeface="2  Koodak" panose="00000700000000000000" pitchFamily="2" charset="-78"/>
              </a:rPr>
              <a:t>همدیگر را مسخره </a:t>
            </a:r>
            <a:r>
              <a:rPr lang="fa-IR" sz="2400" b="1" dirty="0" smtClean="0">
                <a:cs typeface="2  Koodak" panose="00000700000000000000" pitchFamily="2" charset="-78"/>
              </a:rPr>
              <a:t>یا</a:t>
            </a:r>
            <a:r>
              <a:rPr lang="en-US" sz="2400" b="1" dirty="0" smtClean="0">
                <a:cs typeface="2  Koodak" panose="00000700000000000000" pitchFamily="2" charset="-78"/>
              </a:rPr>
              <a:t> </a:t>
            </a:r>
            <a:r>
              <a:rPr lang="fa-IR" sz="2400" b="1" dirty="0" smtClean="0">
                <a:cs typeface="2  Koodak" panose="00000700000000000000" pitchFamily="2" charset="-78"/>
              </a:rPr>
              <a:t>تحقیر </a:t>
            </a:r>
            <a:r>
              <a:rPr lang="fa-IR" sz="2400" b="1" dirty="0">
                <a:cs typeface="2  Koodak" panose="00000700000000000000" pitchFamily="2" charset="-78"/>
              </a:rPr>
              <a:t>نکنند.</a:t>
            </a:r>
          </a:p>
          <a:p>
            <a:pPr algn="r" rtl="1"/>
            <a:r>
              <a:rPr lang="fa-IR" dirty="0">
                <a:cs typeface="2  Koodak" panose="00000700000000000000" pitchFamily="2" charset="-78"/>
              </a:rPr>
              <a:t>سپس در هر گروه از یک نفر از اعضا بخواهید که حداقل یک شباهت و یک تفاوت را که بین اعضای گروه مطرح شده بیان کند.</a:t>
            </a:r>
          </a:p>
          <a:p>
            <a:pPr algn="r" rtl="1"/>
            <a:r>
              <a:rPr lang="fa-IR" dirty="0">
                <a:cs typeface="2  Koodak" panose="00000700000000000000" pitchFamily="2" charset="-78"/>
              </a:rPr>
              <a:t>از افراد گروه بخواهید در این کار همدیگر را یاری کنند و </a:t>
            </a:r>
            <a:r>
              <a:rPr lang="fa-IR" sz="2800" b="1" dirty="0">
                <a:cs typeface="2  Koodak" panose="00000700000000000000" pitchFamily="2" charset="-78"/>
              </a:rPr>
              <a:t>آنها را به خاطر کار گروهی مورد تشویق قرار دهید</a:t>
            </a:r>
            <a:r>
              <a:rPr lang="fa-IR" dirty="0">
                <a:cs typeface="2  Koodak" panose="00000700000000000000" pitchFamily="2" charset="-78"/>
              </a:rPr>
              <a:t>.</a:t>
            </a:r>
          </a:p>
          <a:p>
            <a:pPr algn="r" rtl="1"/>
            <a:r>
              <a:rPr lang="fa-IR" dirty="0">
                <a:cs typeface="2  Koodak" panose="00000700000000000000" pitchFamily="2" charset="-78"/>
              </a:rPr>
              <a:t>پس از پایان صحبت هر گروه، از جمع در مورد اینکه آیا همه آنها علایق یکسان داشتند بپرسید و هر بار این مسئله را به بحث</a:t>
            </a:r>
          </a:p>
          <a:p>
            <a:pPr marL="0" indent="0" algn="r" rtl="1">
              <a:buNone/>
            </a:pPr>
            <a:r>
              <a:rPr lang="fa-IR" dirty="0">
                <a:cs typeface="2  Koodak" panose="00000700000000000000" pitchFamily="2" charset="-78"/>
              </a:rPr>
              <a:t>بگذارید که آیا اینکه با یکدیگر تفاوت داشته باشند اشکالی دارد؟ اگر فردی به چیزی علاقه مند باشد و دیگری نه، اشکالی دارد؟</a:t>
            </a:r>
          </a:p>
          <a:p>
            <a:pPr algn="r" rtl="1"/>
            <a:r>
              <a:rPr lang="fa-IR" sz="3200" b="1" dirty="0" smtClean="0">
                <a:cs typeface="2  Koodak" panose="00000700000000000000" pitchFamily="2" charset="-78"/>
              </a:rPr>
              <a:t>موارد </a:t>
            </a:r>
            <a:r>
              <a:rPr lang="fa-IR" sz="3200" b="1" dirty="0">
                <a:cs typeface="2  Koodak" panose="00000700000000000000" pitchFamily="2" charset="-78"/>
              </a:rPr>
              <a:t>متضاد را بدون ارزشگذاری برجسته </a:t>
            </a:r>
            <a:r>
              <a:rPr lang="fa-IR" sz="3200" b="1" dirty="0" smtClean="0">
                <a:cs typeface="2  Koodak" panose="00000700000000000000" pitchFamily="2" charset="-78"/>
              </a:rPr>
              <a:t>کنید</a:t>
            </a:r>
            <a:r>
              <a:rPr lang="en-US" sz="3200" b="1" dirty="0" smtClean="0">
                <a:cs typeface="2  Koodak" panose="00000700000000000000" pitchFamily="2" charset="-78"/>
              </a:rPr>
              <a:t>.</a:t>
            </a:r>
            <a:endParaRPr lang="en-US" sz="3200" b="1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02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تمرین 9</a:t>
            </a:r>
            <a:r>
              <a:rPr lang="fa-IR" b="1" dirty="0" smtClean="0">
                <a:solidFill>
                  <a:srgbClr val="FFFF00"/>
                </a:solidFill>
              </a:rPr>
              <a:t/>
            </a:r>
            <a:br>
              <a:rPr lang="fa-IR" b="1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800" dirty="0" smtClean="0">
                <a:cs typeface="2  Koodak" panose="00000700000000000000" pitchFamily="2" charset="-78"/>
              </a:rPr>
              <a:t>از </a:t>
            </a:r>
            <a:r>
              <a:rPr lang="fa-IR" sz="2800" dirty="0">
                <a:cs typeface="2  Koodak" panose="00000700000000000000" pitchFamily="2" charset="-78"/>
              </a:rPr>
              <a:t>کودکان بخواهید در </a:t>
            </a:r>
            <a:r>
              <a:rPr lang="fa-IR" sz="2800" dirty="0" smtClean="0">
                <a:cs typeface="2  Koodak" panose="00000700000000000000" pitchFamily="2" charset="-78"/>
              </a:rPr>
              <a:t>نامه ای </a:t>
            </a:r>
            <a:r>
              <a:rPr lang="fa-IR" sz="2800" dirty="0">
                <a:cs typeface="2  Koodak" panose="00000700000000000000" pitchFamily="2" charset="-78"/>
              </a:rPr>
              <a:t>برای کسی که آنها را </a:t>
            </a:r>
            <a:r>
              <a:rPr lang="fa-IR" sz="2800" dirty="0" smtClean="0">
                <a:cs typeface="2  Koodak" panose="00000700000000000000" pitchFamily="2" charset="-78"/>
              </a:rPr>
              <a:t>اصلا </a:t>
            </a:r>
            <a:r>
              <a:rPr lang="fa-IR" sz="2800" dirty="0" smtClean="0">
                <a:cs typeface="2  Koodak" panose="00000700000000000000" pitchFamily="2" charset="-78"/>
              </a:rPr>
              <a:t>نم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یشناسد </a:t>
            </a:r>
            <a:r>
              <a:rPr lang="fa-IR" sz="2800" dirty="0">
                <a:cs typeface="2  Koodak" panose="00000700000000000000" pitchFamily="2" charset="-78"/>
              </a:rPr>
              <a:t>راجع به خودشان بنویسند به صورتی که کسی که نامه </a:t>
            </a:r>
            <a:r>
              <a:rPr lang="fa-IR" sz="2800" dirty="0" smtClean="0">
                <a:cs typeface="2  Koodak" panose="00000700000000000000" pitchFamily="2" charset="-78"/>
              </a:rPr>
              <a:t>را </a:t>
            </a:r>
            <a:r>
              <a:rPr lang="fa-IR" sz="2800" dirty="0" smtClean="0">
                <a:cs typeface="2  Koodak" panose="00000700000000000000" pitchFamily="2" charset="-78"/>
              </a:rPr>
              <a:t>می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خواند </a:t>
            </a:r>
            <a:r>
              <a:rPr lang="fa-IR" sz="2800" dirty="0">
                <a:cs typeface="2  Koodak" panose="00000700000000000000" pitchFamily="2" charset="-78"/>
              </a:rPr>
              <a:t>بتواند تصور کند آنها چه چیزهایی را دوست دارند یا ندارند، چه خصوصیاتی دارند و </a:t>
            </a:r>
            <a:r>
              <a:rPr lang="fa-IR" sz="2800" dirty="0" smtClean="0">
                <a:cs typeface="2  Koodak" panose="00000700000000000000" pitchFamily="2" charset="-78"/>
              </a:rPr>
              <a:t>خواسته هایشان </a:t>
            </a:r>
            <a:r>
              <a:rPr lang="fa-IR" sz="2800" dirty="0">
                <a:cs typeface="2  Koodak" panose="00000700000000000000" pitchFamily="2" charset="-78"/>
              </a:rPr>
              <a:t>چیست.</a:t>
            </a:r>
          </a:p>
          <a:p>
            <a:pPr algn="r" rtl="1"/>
            <a:r>
              <a:rPr lang="fa-IR" sz="2800" dirty="0" smtClean="0">
                <a:cs typeface="2  Koodak" panose="00000700000000000000" pitchFamily="2" charset="-78"/>
              </a:rPr>
              <a:t>می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توانید </a:t>
            </a:r>
            <a:r>
              <a:rPr lang="fa-IR" sz="2800" dirty="0">
                <a:cs typeface="2  Koodak" panose="00000700000000000000" pitchFamily="2" charset="-78"/>
              </a:rPr>
              <a:t>در انتها یک یا دو مورد از </a:t>
            </a:r>
            <a:r>
              <a:rPr lang="fa-IR" sz="2800" dirty="0" smtClean="0">
                <a:cs typeface="2  Koodak" panose="00000700000000000000" pitchFamily="2" charset="-78"/>
              </a:rPr>
              <a:t>نامه ها </a:t>
            </a:r>
            <a:r>
              <a:rPr lang="fa-IR" sz="2800" dirty="0">
                <a:cs typeface="2  Koodak" panose="00000700000000000000" pitchFamily="2" charset="-78"/>
              </a:rPr>
              <a:t>را بخوانید و ببینید گروه کودکان </a:t>
            </a:r>
            <a:r>
              <a:rPr lang="fa-IR" sz="2800" dirty="0" smtClean="0">
                <a:cs typeface="2  Koodak" panose="00000700000000000000" pitchFamily="2" charset="-78"/>
              </a:rPr>
              <a:t>می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توانند </a:t>
            </a:r>
            <a:r>
              <a:rPr lang="fa-IR" sz="2800" dirty="0">
                <a:cs typeface="2  Koodak" panose="00000700000000000000" pitchFamily="2" charset="-78"/>
              </a:rPr>
              <a:t>حدس بزنند چه کسی نامه را نوشته است.</a:t>
            </a:r>
          </a:p>
          <a:p>
            <a:pPr algn="r" rtl="1"/>
            <a:r>
              <a:rPr lang="fa-IR" sz="2800" dirty="0">
                <a:cs typeface="2  Koodak" panose="00000700000000000000" pitchFamily="2" charset="-78"/>
              </a:rPr>
              <a:t>دقت کنید </a:t>
            </a:r>
            <a:r>
              <a:rPr lang="fa-IR" sz="2800" dirty="0" smtClean="0">
                <a:cs typeface="2  Koodak" panose="00000700000000000000" pitchFamily="2" charset="-78"/>
              </a:rPr>
              <a:t>نوشته ای </a:t>
            </a:r>
            <a:r>
              <a:rPr lang="fa-IR" sz="2800" dirty="0">
                <a:cs typeface="2  Koodak" panose="00000700000000000000" pitchFamily="2" charset="-78"/>
              </a:rPr>
              <a:t>را برای خواندن انتخاب کنید که اگر در آن در مورد خصوصیات منفی توضیح داده، </a:t>
            </a:r>
            <a:r>
              <a:rPr lang="fa-IR" sz="2800" b="1" dirty="0">
                <a:cs typeface="2  Koodak" panose="00000700000000000000" pitchFamily="2" charset="-78"/>
              </a:rPr>
              <a:t>به اندازه کافی </a:t>
            </a:r>
            <a:r>
              <a:rPr lang="fa-IR" sz="2800" b="1" dirty="0" smtClean="0">
                <a:cs typeface="2  Koodak" panose="00000700000000000000" pitchFamily="2" charset="-78"/>
              </a:rPr>
              <a:t>خصوصیات</a:t>
            </a:r>
            <a:r>
              <a:rPr lang="en-US" sz="2800" b="1" dirty="0" smtClean="0">
                <a:cs typeface="2  Koodak" panose="00000700000000000000" pitchFamily="2" charset="-78"/>
              </a:rPr>
              <a:t> </a:t>
            </a:r>
            <a:r>
              <a:rPr lang="fa-IR" sz="2800" b="1" dirty="0" smtClean="0">
                <a:cs typeface="2  Koodak" panose="00000700000000000000" pitchFamily="2" charset="-78"/>
              </a:rPr>
              <a:t>مثبت </a:t>
            </a:r>
            <a:r>
              <a:rPr lang="fa-IR" sz="2800" b="1" dirty="0">
                <a:cs typeface="2  Koodak" panose="00000700000000000000" pitchFamily="2" charset="-78"/>
              </a:rPr>
              <a:t>هم </a:t>
            </a:r>
            <a:r>
              <a:rPr lang="fa-IR" sz="2800" dirty="0">
                <a:cs typeface="2  Koodak" panose="00000700000000000000" pitchFamily="2" charset="-78"/>
              </a:rPr>
              <a:t>نوشته شده باشد.</a:t>
            </a:r>
            <a:endParaRPr lang="en-US" sz="28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97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b="1" dirty="0">
                <a:solidFill>
                  <a:srgbClr val="FFFF00"/>
                </a:solidFill>
                <a:cs typeface="2  Koodak" panose="00000700000000000000" pitchFamily="2" charset="-78"/>
              </a:rPr>
              <a:t>تمرین </a:t>
            </a:r>
            <a:r>
              <a:rPr lang="fa-IR" sz="44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10</a:t>
            </a:r>
            <a:endParaRPr lang="en-US" sz="44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>
                <a:cs typeface="2  Koodak" panose="00000700000000000000" pitchFamily="2" charset="-78"/>
              </a:rPr>
              <a:t>عکس چند میوه، غذا، اسباب بازی، وسایل ورزشی، بازی و غیره را تهیه کنید و هر کدام را جداگانه به کودکان نشان دهید و </a:t>
            </a:r>
            <a:r>
              <a:rPr lang="fa-IR" sz="3200" dirty="0" smtClean="0">
                <a:cs typeface="2  Koodak" panose="00000700000000000000" pitchFamily="2" charset="-78"/>
              </a:rPr>
              <a:t>ازآنها </a:t>
            </a:r>
            <a:r>
              <a:rPr lang="fa-IR" sz="3200" dirty="0">
                <a:cs typeface="2  Koodak" panose="00000700000000000000" pitchFamily="2" charset="-78"/>
              </a:rPr>
              <a:t>بپرسید چه کسانی این .... را دوست دارند و چه کسانی نه؟ </a:t>
            </a:r>
            <a:endParaRPr lang="en-US" sz="3200" dirty="0" smtClean="0">
              <a:cs typeface="2  Koodak" panose="00000700000000000000" pitchFamily="2" charset="-78"/>
            </a:endParaRPr>
          </a:p>
          <a:p>
            <a:r>
              <a:rPr lang="fa-IR" sz="3200" dirty="0" smtClean="0">
                <a:cs typeface="2  Koodak" panose="00000700000000000000" pitchFamily="2" charset="-78"/>
              </a:rPr>
              <a:t>با </a:t>
            </a:r>
            <a:r>
              <a:rPr lang="fa-IR" sz="3200" dirty="0">
                <a:cs typeface="2  Koodak" panose="00000700000000000000" pitchFamily="2" charset="-78"/>
              </a:rPr>
              <a:t>این کار به گروه فرصت </a:t>
            </a:r>
            <a:r>
              <a:rPr lang="fa-IR" sz="3200" dirty="0" smtClean="0">
                <a:cs typeface="2  Koodak" panose="00000700000000000000" pitchFamily="2" charset="-78"/>
              </a:rPr>
              <a:t>می</a:t>
            </a:r>
            <a:r>
              <a:rPr lang="en-US" sz="3200" dirty="0" smtClean="0">
                <a:cs typeface="2  Koodak" panose="00000700000000000000" pitchFamily="2" charset="-78"/>
              </a:rPr>
              <a:t> </a:t>
            </a:r>
            <a:r>
              <a:rPr lang="fa-IR" sz="3200" dirty="0" smtClean="0">
                <a:cs typeface="2  Koodak" panose="00000700000000000000" pitchFamily="2" charset="-78"/>
              </a:rPr>
              <a:t>دهید </a:t>
            </a:r>
            <a:r>
              <a:rPr lang="fa-IR" sz="3200" b="1" dirty="0">
                <a:cs typeface="2  Koodak" panose="00000700000000000000" pitchFamily="2" charset="-78"/>
              </a:rPr>
              <a:t>تجربه روبرو شدن با </a:t>
            </a:r>
            <a:r>
              <a:rPr lang="fa-IR" sz="3200" b="1" dirty="0" smtClean="0">
                <a:cs typeface="2  Koodak" panose="00000700000000000000" pitchFamily="2" charset="-78"/>
              </a:rPr>
              <a:t>آنچه خودشان هستند و </a:t>
            </a:r>
            <a:r>
              <a:rPr lang="fa-IR" sz="3200" b="1" dirty="0" smtClean="0">
                <a:cs typeface="2  Koodak" panose="00000700000000000000" pitchFamily="2" charset="-78"/>
              </a:rPr>
              <a:t>شباهت</a:t>
            </a:r>
            <a:r>
              <a:rPr lang="en-US" sz="3200" b="1" dirty="0" smtClean="0">
                <a:cs typeface="2  Koodak" panose="00000700000000000000" pitchFamily="2" charset="-78"/>
              </a:rPr>
              <a:t> </a:t>
            </a:r>
            <a:r>
              <a:rPr lang="fa-IR" sz="3200" b="1" dirty="0" smtClean="0">
                <a:cs typeface="2  Koodak" panose="00000700000000000000" pitchFamily="2" charset="-78"/>
              </a:rPr>
              <a:t>ها </a:t>
            </a:r>
            <a:r>
              <a:rPr lang="fa-IR" sz="3200" b="1" dirty="0" smtClean="0">
                <a:cs typeface="2  Koodak" panose="00000700000000000000" pitchFamily="2" charset="-78"/>
              </a:rPr>
              <a:t>و </a:t>
            </a:r>
            <a:r>
              <a:rPr lang="fa-IR" sz="3200" b="1" dirty="0" smtClean="0">
                <a:cs typeface="2  Koodak" panose="00000700000000000000" pitchFamily="2" charset="-78"/>
              </a:rPr>
              <a:t>تفاوت</a:t>
            </a:r>
            <a:r>
              <a:rPr lang="en-US" sz="3200" b="1" dirty="0" smtClean="0">
                <a:cs typeface="2  Koodak" panose="00000700000000000000" pitchFamily="2" charset="-78"/>
              </a:rPr>
              <a:t> </a:t>
            </a:r>
            <a:r>
              <a:rPr lang="fa-IR" sz="3200" b="1" dirty="0" smtClean="0">
                <a:cs typeface="2  Koodak" panose="00000700000000000000" pitchFamily="2" charset="-78"/>
              </a:rPr>
              <a:t>های </a:t>
            </a:r>
            <a:r>
              <a:rPr lang="fa-IR" sz="3200" b="1" dirty="0">
                <a:cs typeface="2  Koodak" panose="00000700000000000000" pitchFamily="2" charset="-78"/>
              </a:rPr>
              <a:t>میان </a:t>
            </a:r>
            <a:r>
              <a:rPr lang="fa-IR" sz="3200" b="1" dirty="0" smtClean="0">
                <a:cs typeface="2  Koodak" panose="00000700000000000000" pitchFamily="2" charset="-78"/>
              </a:rPr>
              <a:t>انسان</a:t>
            </a:r>
            <a:r>
              <a:rPr lang="en-US" sz="3200" b="1" dirty="0" smtClean="0">
                <a:cs typeface="2  Koodak" panose="00000700000000000000" pitchFamily="2" charset="-78"/>
              </a:rPr>
              <a:t> </a:t>
            </a:r>
            <a:r>
              <a:rPr lang="fa-IR" sz="3200" b="1" dirty="0" smtClean="0">
                <a:cs typeface="2  Koodak" panose="00000700000000000000" pitchFamily="2" charset="-78"/>
              </a:rPr>
              <a:t>ها </a:t>
            </a:r>
            <a:r>
              <a:rPr lang="fa-IR" sz="3200" b="1" dirty="0">
                <a:cs typeface="2  Koodak" panose="00000700000000000000" pitchFamily="2" charset="-78"/>
              </a:rPr>
              <a:t>را بیشتر پیدا کنند</a:t>
            </a:r>
            <a:r>
              <a:rPr lang="fa-IR" sz="3200" dirty="0">
                <a:cs typeface="2  Koodak" panose="00000700000000000000" pitchFamily="2" charset="-78"/>
              </a:rPr>
              <a:t>.</a:t>
            </a:r>
            <a:endParaRPr lang="en-US" sz="32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41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>
                <a:solidFill>
                  <a:srgbClr val="FFFF00"/>
                </a:solidFill>
                <a:cs typeface="2  Koodak" panose="00000700000000000000" pitchFamily="2" charset="-78"/>
              </a:rPr>
              <a:t>آگاهی به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توانایی</a:t>
            </a:r>
            <a:r>
              <a:rPr lang="en-US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ها </a:t>
            </a:r>
            <a:r>
              <a:rPr lang="fa-IR" sz="4000" b="1" dirty="0">
                <a:solidFill>
                  <a:srgbClr val="FFFF00"/>
                </a:solidFill>
                <a:cs typeface="2  Koodak" panose="00000700000000000000" pitchFamily="2" charset="-78"/>
              </a:rPr>
              <a:t>و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ناتوانی</a:t>
            </a:r>
            <a:r>
              <a:rPr lang="en-US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های خود</a:t>
            </a:r>
            <a:r>
              <a:rPr lang="en-US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: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داوطلب</a:t>
            </a:r>
            <a:endParaRPr lang="en-US" sz="40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80522"/>
          </a:xfrm>
        </p:spPr>
        <p:txBody>
          <a:bodyPr>
            <a:noAutofit/>
          </a:bodyPr>
          <a:lstStyle/>
          <a:p>
            <a:pPr algn="r" rtl="1"/>
            <a:r>
              <a:rPr lang="fa-IR" sz="3200" dirty="0">
                <a:cs typeface="2  Koodak" panose="00000700000000000000" pitchFamily="2" charset="-78"/>
              </a:rPr>
              <a:t>کودکان لازم است دریابند که هیچ </a:t>
            </a:r>
            <a:r>
              <a:rPr lang="fa-IR" sz="3200" dirty="0" smtClean="0">
                <a:cs typeface="2  Koodak" panose="00000700000000000000" pitchFamily="2" charset="-78"/>
              </a:rPr>
              <a:t>کسی </a:t>
            </a:r>
            <a:r>
              <a:rPr lang="fa-IR" sz="3200" dirty="0">
                <a:cs typeface="2  Koodak" panose="00000700000000000000" pitchFamily="2" charset="-78"/>
              </a:rPr>
              <a:t>انسان کاملی نیست. داشتن ضعف و ناتوانی در همه طبیعی است. </a:t>
            </a:r>
            <a:endParaRPr lang="fa-IR" sz="3200" dirty="0" smtClean="0">
              <a:cs typeface="2  Koodak" panose="00000700000000000000" pitchFamily="2" charset="-78"/>
            </a:endParaRPr>
          </a:p>
          <a:p>
            <a:pPr algn="r" rtl="1"/>
            <a:r>
              <a:rPr lang="fa-IR" sz="3200" dirty="0" smtClean="0">
                <a:cs typeface="2  Koodak" panose="00000700000000000000" pitchFamily="2" charset="-78"/>
              </a:rPr>
              <a:t>در </a:t>
            </a:r>
            <a:r>
              <a:rPr lang="fa-IR" sz="3200" dirty="0">
                <a:cs typeface="2  Koodak" panose="00000700000000000000" pitchFamily="2" charset="-78"/>
              </a:rPr>
              <a:t>ابتدا به روش </a:t>
            </a:r>
            <a:r>
              <a:rPr lang="fa-IR" sz="3200" dirty="0" smtClean="0">
                <a:cs typeface="2  Koodak" panose="00000700000000000000" pitchFamily="2" charset="-78"/>
              </a:rPr>
              <a:t>بارش فکر </a:t>
            </a:r>
            <a:r>
              <a:rPr lang="fa-IR" sz="3200" dirty="0">
                <a:cs typeface="2  Koodak" panose="00000700000000000000" pitchFamily="2" charset="-78"/>
              </a:rPr>
              <a:t>سئوال کنید چه کسانی هستند که </a:t>
            </a:r>
            <a:r>
              <a:rPr lang="fa-IR" sz="3200" dirty="0" smtClean="0">
                <a:cs typeface="2  Koodak" panose="00000700000000000000" pitchFamily="2" charset="-78"/>
              </a:rPr>
              <a:t>می</a:t>
            </a:r>
            <a:r>
              <a:rPr lang="en-US" sz="3200" dirty="0" smtClean="0">
                <a:cs typeface="2  Koodak" panose="00000700000000000000" pitchFamily="2" charset="-78"/>
              </a:rPr>
              <a:t> </a:t>
            </a:r>
            <a:r>
              <a:rPr lang="fa-IR" sz="3200" dirty="0" smtClean="0">
                <a:cs typeface="2  Koodak" panose="00000700000000000000" pitchFamily="2" charset="-78"/>
              </a:rPr>
              <a:t>توانند </a:t>
            </a:r>
            <a:r>
              <a:rPr lang="fa-IR" sz="3200" b="1" dirty="0" smtClean="0">
                <a:cs typeface="2  Koodak" panose="00000700000000000000" pitchFamily="2" charset="-78"/>
              </a:rPr>
              <a:t>هر کاری </a:t>
            </a:r>
            <a:r>
              <a:rPr lang="fa-IR" sz="3200" dirty="0" smtClean="0">
                <a:cs typeface="2  Koodak" panose="00000700000000000000" pitchFamily="2" charset="-78"/>
              </a:rPr>
              <a:t>انجام </a:t>
            </a:r>
            <a:r>
              <a:rPr lang="fa-IR" sz="3200" dirty="0">
                <a:cs typeface="2  Koodak" panose="00000700000000000000" pitchFamily="2" charset="-78"/>
              </a:rPr>
              <a:t>دهند و چه کسانی هستند که </a:t>
            </a:r>
            <a:r>
              <a:rPr lang="fa-IR" sz="3200" b="1" dirty="0">
                <a:cs typeface="2  Koodak" panose="00000700000000000000" pitchFamily="2" charset="-78"/>
              </a:rPr>
              <a:t>هیچ کاری </a:t>
            </a:r>
            <a:r>
              <a:rPr lang="fa-IR" sz="3200" dirty="0" smtClean="0">
                <a:cs typeface="2  Koodak" panose="00000700000000000000" pitchFamily="2" charset="-78"/>
              </a:rPr>
              <a:t>نمی</a:t>
            </a:r>
            <a:r>
              <a:rPr lang="en-US" sz="3200" dirty="0" smtClean="0">
                <a:cs typeface="2  Koodak" panose="00000700000000000000" pitchFamily="2" charset="-78"/>
              </a:rPr>
              <a:t> </a:t>
            </a:r>
            <a:r>
              <a:rPr lang="fa-IR" sz="3200" dirty="0" smtClean="0">
                <a:cs typeface="2  Koodak" panose="00000700000000000000" pitchFamily="2" charset="-78"/>
              </a:rPr>
              <a:t>توانند </a:t>
            </a:r>
            <a:r>
              <a:rPr lang="fa-IR" sz="3200" dirty="0">
                <a:cs typeface="2  Koodak" panose="00000700000000000000" pitchFamily="2" charset="-78"/>
              </a:rPr>
              <a:t>انجام دهند.</a:t>
            </a:r>
          </a:p>
          <a:p>
            <a:pPr algn="r" rtl="1"/>
            <a:r>
              <a:rPr lang="fa-IR" sz="3200" dirty="0">
                <a:cs typeface="2  Koodak" panose="00000700000000000000" pitchFamily="2" charset="-78"/>
              </a:rPr>
              <a:t>از افراد مشهوری مثال بزنید که در </a:t>
            </a:r>
            <a:r>
              <a:rPr lang="fa-IR" sz="3200" dirty="0" smtClean="0">
                <a:cs typeface="2  Koodak" panose="00000700000000000000" pitchFamily="2" charset="-78"/>
              </a:rPr>
              <a:t>زمینه هایی </a:t>
            </a:r>
            <a:r>
              <a:rPr lang="fa-IR" sz="3200" dirty="0">
                <a:cs typeface="2  Koodak" panose="00000700000000000000" pitchFamily="2" charset="-78"/>
              </a:rPr>
              <a:t>توانایی زیادی دارند و در </a:t>
            </a:r>
            <a:r>
              <a:rPr lang="fa-IR" sz="3200" dirty="0" smtClean="0">
                <a:cs typeface="2  Koodak" panose="00000700000000000000" pitchFamily="2" charset="-78"/>
              </a:rPr>
              <a:t>زمینه هایی </a:t>
            </a:r>
            <a:r>
              <a:rPr lang="fa-IR" sz="3200" dirty="0">
                <a:cs typeface="2  Koodak" panose="00000700000000000000" pitchFamily="2" charset="-78"/>
              </a:rPr>
              <a:t>ناتوانند. توضیح بدهید که هر توانایی در </a:t>
            </a:r>
            <a:r>
              <a:rPr lang="fa-IR" sz="3200" dirty="0" smtClean="0">
                <a:cs typeface="2  Koodak" panose="00000700000000000000" pitchFamily="2" charset="-78"/>
              </a:rPr>
              <a:t>جای خودش </a:t>
            </a:r>
            <a:r>
              <a:rPr lang="fa-IR" sz="3200" dirty="0">
                <a:cs typeface="2  Koodak" panose="00000700000000000000" pitchFamily="2" charset="-78"/>
              </a:rPr>
              <a:t>مفید است و هیچ توانایی بر دیگری برتری ندارد.</a:t>
            </a:r>
            <a:endParaRPr lang="en-US" sz="32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40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b="1" dirty="0">
                <a:solidFill>
                  <a:srgbClr val="FFFF00"/>
                </a:solidFill>
                <a:cs typeface="2  Koodak" panose="00000700000000000000" pitchFamily="2" charset="-78"/>
              </a:rPr>
              <a:t>تمرین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11: نوشتن یا رسم کارهایی که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می</a:t>
            </a:r>
            <a:r>
              <a:rPr lang="en-US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توانم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و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نمی</a:t>
            </a:r>
            <a:r>
              <a:rPr lang="en-US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توانم</a:t>
            </a:r>
            <a:endParaRPr lang="en-US" sz="40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000" dirty="0">
                <a:cs typeface="2  Koodak" panose="00000700000000000000" pitchFamily="2" charset="-78"/>
              </a:rPr>
              <a:t>از هر کودک بخواهید یک لیوان داشته باشد و روی کاغذهای کوچک چند کاری را که میتواند انجام دهد و چند کار را که به</a:t>
            </a:r>
          </a:p>
          <a:p>
            <a:pPr marL="0" indent="0" algn="r" rtl="1">
              <a:buNone/>
            </a:pPr>
            <a:r>
              <a:rPr lang="fa-IR" sz="2000" dirty="0">
                <a:cs typeface="2  Koodak" panose="00000700000000000000" pitchFamily="2" charset="-78"/>
              </a:rPr>
              <a:t>خوبی قادر به انجامش نیست بنویسد و در لیوان بیندازد. سپس لیوانها را جا به جا کنید و به چند نفر از کودکان این فرصت را</a:t>
            </a:r>
          </a:p>
          <a:p>
            <a:pPr marL="0" indent="0" algn="r" rtl="1">
              <a:buNone/>
            </a:pPr>
            <a:r>
              <a:rPr lang="fa-IR" sz="2000" dirty="0">
                <a:cs typeface="2  Koodak" panose="00000700000000000000" pitchFamily="2" charset="-78"/>
              </a:rPr>
              <a:t>بدهید که </a:t>
            </a:r>
            <a:r>
              <a:rPr lang="fa-IR" sz="2000" dirty="0" smtClean="0">
                <a:cs typeface="2  Koodak" panose="00000700000000000000" pitchFamily="2" charset="-78"/>
              </a:rPr>
              <a:t>نوشته های </a:t>
            </a:r>
            <a:r>
              <a:rPr lang="fa-IR" sz="2000" dirty="0">
                <a:cs typeface="2  Koodak" panose="00000700000000000000" pitchFamily="2" charset="-78"/>
              </a:rPr>
              <a:t>روی کاغذهای لیوانی را که در دستشان است بخوانند.</a:t>
            </a:r>
          </a:p>
          <a:p>
            <a:pPr algn="r" rtl="1"/>
            <a:r>
              <a:rPr lang="fa-IR" sz="2000" dirty="0">
                <a:cs typeface="2  Koodak" panose="00000700000000000000" pitchFamily="2" charset="-78"/>
              </a:rPr>
              <a:t>برای گروه کم سنتر میتوانید ابتدا به روش بارش فکر انواع تواناییها و ناتوانیهای کودکان را از خودشان بپرسید و تکرار کنید یا</a:t>
            </a:r>
          </a:p>
          <a:p>
            <a:pPr marL="0" indent="0" algn="r" rtl="1">
              <a:buNone/>
            </a:pPr>
            <a:r>
              <a:rPr lang="fa-IR" sz="2000" dirty="0">
                <a:cs typeface="2  Koodak" panose="00000700000000000000" pitchFamily="2" charset="-78"/>
              </a:rPr>
              <a:t>روی تخته به ترتیب بنویسید تا بتوانند از آن استفاده کنند.</a:t>
            </a:r>
          </a:p>
          <a:p>
            <a:pPr algn="r" rtl="1"/>
            <a:r>
              <a:rPr lang="fa-IR" sz="2000" dirty="0">
                <a:cs typeface="2  Koodak" panose="00000700000000000000" pitchFamily="2" charset="-78"/>
              </a:rPr>
              <a:t>اگر لیوان در دسترس ندارید میتوانید از کودکان بخواهید </a:t>
            </a:r>
            <a:r>
              <a:rPr lang="fa-IR" sz="2000" b="1" dirty="0">
                <a:cs typeface="2  Koodak" panose="00000700000000000000" pitchFamily="2" charset="-78"/>
              </a:rPr>
              <a:t>عکس یک لیوان بزرگ را بکشند </a:t>
            </a:r>
            <a:r>
              <a:rPr lang="fa-IR" sz="2000" dirty="0">
                <a:cs typeface="2  Koodak" panose="00000700000000000000" pitchFamily="2" charset="-78"/>
              </a:rPr>
              <a:t>و تواناییها و ناتوانیهای خود را روی</a:t>
            </a:r>
          </a:p>
          <a:p>
            <a:pPr marL="0" indent="0" algn="r" rtl="1">
              <a:buNone/>
            </a:pPr>
            <a:r>
              <a:rPr lang="fa-IR" sz="2000" dirty="0">
                <a:cs typeface="2  Koodak" panose="00000700000000000000" pitchFamily="2" charset="-78"/>
              </a:rPr>
              <a:t>آن بنویسند.</a:t>
            </a:r>
          </a:p>
          <a:p>
            <a:pPr algn="r" rtl="1"/>
            <a:r>
              <a:rPr lang="fa-IR" sz="2000" dirty="0">
                <a:cs typeface="2  Koodak" panose="00000700000000000000" pitchFamily="2" charset="-78"/>
              </a:rPr>
              <a:t>اگر کودکان در سنی هستند که توانایی نوشتن ندارند، از آنها درخواست کنید یک نقاشی مربوط به یکی از تواناییها و یک نقاشی</a:t>
            </a:r>
          </a:p>
          <a:p>
            <a:pPr marL="0" indent="0" algn="r" rtl="1">
              <a:buNone/>
            </a:pPr>
            <a:r>
              <a:rPr lang="fa-IR" sz="2000" dirty="0">
                <a:cs typeface="2  Koodak" panose="00000700000000000000" pitchFamily="2" charset="-78"/>
              </a:rPr>
              <a:t>در مورد کاری که بلد نیستند انجام دهند رسم کنند.</a:t>
            </a:r>
            <a:endParaRPr lang="en-US" sz="2000" dirty="0">
              <a:cs typeface="2 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6125"/>
            <a:ext cx="2329722" cy="219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تمرین12 </a:t>
            </a:r>
            <a:r>
              <a:rPr lang="en-US" sz="36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:</a:t>
            </a:r>
            <a:r>
              <a:rPr lang="fa-IR" sz="36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 </a:t>
            </a:r>
            <a:r>
              <a:rPr lang="fa-IR" sz="36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درخت توانایی ها</a:t>
            </a:r>
            <a:endParaRPr lang="en-US" sz="36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811431"/>
          </a:xfrm>
        </p:spPr>
        <p:txBody>
          <a:bodyPr>
            <a:noAutofit/>
          </a:bodyPr>
          <a:lstStyle/>
          <a:p>
            <a:r>
              <a:rPr lang="fa-IR" sz="2800" dirty="0">
                <a:cs typeface="2  Koodak" panose="00000700000000000000" pitchFamily="2" charset="-78"/>
              </a:rPr>
              <a:t>عکس یک درخت را روی تخته بکشید و برگهای فراوانی را بر سر </a:t>
            </a:r>
            <a:r>
              <a:rPr lang="fa-IR" sz="2800" dirty="0" smtClean="0">
                <a:cs typeface="2  Koodak" panose="00000700000000000000" pitchFamily="2" charset="-78"/>
              </a:rPr>
              <a:t>شاخه ها </a:t>
            </a:r>
            <a:r>
              <a:rPr lang="fa-IR" sz="2800" dirty="0">
                <a:cs typeface="2  Koodak" panose="00000700000000000000" pitchFamily="2" charset="-78"/>
              </a:rPr>
              <a:t>وصل کنید. </a:t>
            </a:r>
            <a:endParaRPr lang="fa-IR" sz="2800" dirty="0" smtClean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fa-IR" sz="2800" dirty="0" smtClean="0">
                <a:cs typeface="2  Koodak" panose="00000700000000000000" pitchFamily="2" charset="-78"/>
              </a:rPr>
              <a:t>از </a:t>
            </a:r>
            <a:r>
              <a:rPr lang="fa-IR" sz="2800" dirty="0">
                <a:cs typeface="2  Koodak" panose="00000700000000000000" pitchFamily="2" charset="-78"/>
              </a:rPr>
              <a:t>هر کدام از کودکان بخواهید یکی </a:t>
            </a:r>
            <a:r>
              <a:rPr lang="fa-IR" sz="2800" dirty="0" smtClean="0">
                <a:cs typeface="2  Koodak" panose="00000700000000000000" pitchFamily="2" charset="-78"/>
              </a:rPr>
              <a:t>ازکارهایی </a:t>
            </a:r>
            <a:r>
              <a:rPr lang="fa-IR" sz="2800" dirty="0">
                <a:cs typeface="2  Koodak" panose="00000700000000000000" pitchFamily="2" charset="-78"/>
              </a:rPr>
              <a:t>را که </a:t>
            </a:r>
            <a:r>
              <a:rPr lang="fa-IR" sz="2800" dirty="0" smtClean="0">
                <a:cs typeface="2  Koodak" panose="00000700000000000000" pitchFamily="2" charset="-78"/>
              </a:rPr>
              <a:t>می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توانند </a:t>
            </a:r>
            <a:r>
              <a:rPr lang="fa-IR" sz="2800" dirty="0">
                <a:cs typeface="2  Koodak" panose="00000700000000000000" pitchFamily="2" charset="-78"/>
              </a:rPr>
              <a:t>انجام دهند مطرح کنند. </a:t>
            </a:r>
            <a:endParaRPr lang="fa-IR" sz="2800" dirty="0" smtClean="0">
              <a:cs typeface="2  Koodak" panose="00000700000000000000" pitchFamily="2" charset="-78"/>
            </a:endParaRPr>
          </a:p>
          <a:p>
            <a:r>
              <a:rPr lang="fa-IR" sz="2800" dirty="0" smtClean="0">
                <a:cs typeface="2  Koodak" panose="00000700000000000000" pitchFamily="2" charset="-78"/>
              </a:rPr>
              <a:t>در </a:t>
            </a:r>
            <a:r>
              <a:rPr lang="fa-IR" sz="2800" dirty="0">
                <a:cs typeface="2  Koodak" panose="00000700000000000000" pitchFamily="2" charset="-78"/>
              </a:rPr>
              <a:t>گروههای کم </a:t>
            </a:r>
            <a:r>
              <a:rPr lang="fa-IR" sz="2800" dirty="0" smtClean="0">
                <a:cs typeface="2  Koodak" panose="00000700000000000000" pitchFamily="2" charset="-78"/>
              </a:rPr>
              <a:t>سن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تر </a:t>
            </a:r>
            <a:r>
              <a:rPr lang="fa-IR" sz="2800" dirty="0">
                <a:cs typeface="2  Koodak" panose="00000700000000000000" pitchFamily="2" charset="-78"/>
              </a:rPr>
              <a:t>ممکن است صفات مثبت مانند مهربانی را هم از </a:t>
            </a:r>
            <a:r>
              <a:rPr lang="fa-IR" sz="2800" dirty="0" smtClean="0">
                <a:cs typeface="2  Koodak" panose="00000700000000000000" pitchFamily="2" charset="-78"/>
              </a:rPr>
              <a:t>آنها</a:t>
            </a:r>
            <a:r>
              <a:rPr lang="fa-IR" sz="2800" dirty="0">
                <a:cs typeface="2  Koodak" panose="00000700000000000000" pitchFamily="2" charset="-78"/>
              </a:rPr>
              <a:t> بپذیرید</a:t>
            </a:r>
          </a:p>
          <a:p>
            <a:r>
              <a:rPr lang="fa-IR" sz="2800" dirty="0" smtClean="0">
                <a:cs typeface="2  Koodak" panose="00000700000000000000" pitchFamily="2" charset="-78"/>
              </a:rPr>
              <a:t>اما </a:t>
            </a:r>
            <a:r>
              <a:rPr lang="fa-IR" sz="2800" dirty="0">
                <a:cs typeface="2  Koodak" panose="00000700000000000000" pitchFamily="2" charset="-78"/>
              </a:rPr>
              <a:t>در </a:t>
            </a:r>
            <a:r>
              <a:rPr lang="fa-IR" sz="2800" dirty="0" smtClean="0">
                <a:cs typeface="2  Koodak" panose="00000700000000000000" pitchFamily="2" charset="-78"/>
              </a:rPr>
              <a:t>گروه هایی </a:t>
            </a:r>
            <a:r>
              <a:rPr lang="fa-IR" sz="2800" dirty="0">
                <a:cs typeface="2  Koodak" panose="00000700000000000000" pitchFamily="2" charset="-78"/>
              </a:rPr>
              <a:t>که سن بالاتر دارند </a:t>
            </a:r>
            <a:r>
              <a:rPr lang="fa-IR" sz="2800" dirty="0" smtClean="0">
                <a:cs typeface="2  Koodak" panose="00000700000000000000" pitchFamily="2" charset="-78"/>
              </a:rPr>
              <a:t>بپرسید</a:t>
            </a:r>
            <a:r>
              <a:rPr lang="fa-IR" sz="2800" b="1" dirty="0">
                <a:cs typeface="2  Koodak" panose="00000700000000000000" pitchFamily="2" charset="-78"/>
              </a:rPr>
              <a:t> چه کارهایی انجام </a:t>
            </a:r>
            <a:r>
              <a:rPr lang="fa-IR" sz="2800" b="1" dirty="0" smtClean="0">
                <a:cs typeface="2  Koodak" panose="00000700000000000000" pitchFamily="2" charset="-78"/>
              </a:rPr>
              <a:t>می</a:t>
            </a:r>
            <a:r>
              <a:rPr lang="en-US" sz="2800" b="1" dirty="0" smtClean="0">
                <a:cs typeface="2  Koodak" panose="00000700000000000000" pitchFamily="2" charset="-78"/>
              </a:rPr>
              <a:t> </a:t>
            </a:r>
            <a:r>
              <a:rPr lang="fa-IR" sz="2800" b="1" dirty="0" smtClean="0">
                <a:cs typeface="2  Koodak" panose="00000700000000000000" pitchFamily="2" charset="-78"/>
              </a:rPr>
              <a:t>دهی </a:t>
            </a:r>
            <a:r>
              <a:rPr lang="fa-IR" sz="2800" b="1" dirty="0">
                <a:cs typeface="2  Koodak" panose="00000700000000000000" pitchFamily="2" charset="-78"/>
              </a:rPr>
              <a:t>که به تو </a:t>
            </a:r>
            <a:r>
              <a:rPr lang="fa-IR" sz="2800" b="1" dirty="0" smtClean="0">
                <a:cs typeface="2  Koodak" panose="00000700000000000000" pitchFamily="2" charset="-78"/>
              </a:rPr>
              <a:t>می</a:t>
            </a:r>
            <a:r>
              <a:rPr lang="en-US" sz="2800" b="1" dirty="0" smtClean="0">
                <a:cs typeface="2  Koodak" panose="00000700000000000000" pitchFamily="2" charset="-78"/>
              </a:rPr>
              <a:t> </a:t>
            </a:r>
            <a:r>
              <a:rPr lang="fa-IR" sz="2800" b="1" dirty="0" smtClean="0">
                <a:cs typeface="2  Koodak" panose="00000700000000000000" pitchFamily="2" charset="-78"/>
              </a:rPr>
              <a:t>گویند</a:t>
            </a:r>
            <a:endParaRPr lang="fa-IR" sz="2800" b="1" dirty="0" smtClean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fa-IR" sz="2800" b="1" dirty="0" smtClean="0">
                <a:cs typeface="2  Koodak" panose="00000700000000000000" pitchFamily="2" charset="-78"/>
              </a:rPr>
              <a:t> مهربان</a:t>
            </a:r>
            <a:r>
              <a:rPr lang="fa-IR" sz="2800" dirty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و </a:t>
            </a:r>
            <a:r>
              <a:rPr lang="fa-IR" sz="2800" dirty="0">
                <a:cs typeface="2  Koodak" panose="00000700000000000000" pitchFamily="2" charset="-78"/>
              </a:rPr>
              <a:t>هر کدام از آن کارها را </a:t>
            </a:r>
            <a:r>
              <a:rPr lang="fa-IR" sz="2800" dirty="0" smtClean="0">
                <a:cs typeface="2  Koodak" panose="00000700000000000000" pitchFamily="2" charset="-78"/>
              </a:rPr>
              <a:t>روی </a:t>
            </a:r>
            <a:r>
              <a:rPr lang="fa-IR" sz="2800" dirty="0">
                <a:cs typeface="2  Koodak" panose="00000700000000000000" pitchFamily="2" charset="-78"/>
              </a:rPr>
              <a:t>یک برگ بنویسید. </a:t>
            </a:r>
            <a:endParaRPr lang="fa-IR" sz="2800" dirty="0" smtClean="0">
              <a:cs typeface="2  Koodak" panose="00000700000000000000" pitchFamily="2" charset="-78"/>
            </a:endParaRPr>
          </a:p>
          <a:p>
            <a:r>
              <a:rPr lang="fa-IR" sz="2800" dirty="0" smtClean="0">
                <a:cs typeface="2  Koodak" panose="00000700000000000000" pitchFamily="2" charset="-78"/>
              </a:rPr>
              <a:t>سپس </a:t>
            </a:r>
            <a:r>
              <a:rPr lang="fa-IR" sz="2800" dirty="0" smtClean="0">
                <a:cs typeface="2  Koodak" panose="00000700000000000000" pitchFamily="2" charset="-78"/>
              </a:rPr>
              <a:t>برگ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هایی </a:t>
            </a:r>
            <a:r>
              <a:rPr lang="fa-IR" sz="2800" dirty="0">
                <a:cs typeface="2  Koodak" panose="00000700000000000000" pitchFamily="2" charset="-78"/>
              </a:rPr>
              <a:t>را در حالت افتادن از درخت یا پای درخت رسم کنید و از کودکان </a:t>
            </a:r>
            <a:endParaRPr lang="en-US" sz="2800" dirty="0" smtClean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fa-IR" sz="2800" dirty="0" smtClean="0">
                <a:cs typeface="2  Koodak" panose="00000700000000000000" pitchFamily="2" charset="-78"/>
              </a:rPr>
              <a:t>بخواهید </a:t>
            </a:r>
            <a:r>
              <a:rPr lang="fa-IR" sz="2800" dirty="0">
                <a:cs typeface="2  Koodak" panose="00000700000000000000" pitchFamily="2" charset="-78"/>
              </a:rPr>
              <a:t>که </a:t>
            </a:r>
            <a:r>
              <a:rPr lang="fa-IR" sz="2800" dirty="0" smtClean="0">
                <a:cs typeface="2  Koodak" panose="00000700000000000000" pitchFamily="2" charset="-78"/>
              </a:rPr>
              <a:t>ناتوانیها و </a:t>
            </a:r>
            <a:r>
              <a:rPr lang="fa-IR" sz="2800" dirty="0">
                <a:cs typeface="2  Koodak" panose="00000700000000000000" pitchFamily="2" charset="-78"/>
              </a:rPr>
              <a:t>کارهایی را که </a:t>
            </a:r>
            <a:r>
              <a:rPr lang="fa-IR" sz="2800" dirty="0" smtClean="0">
                <a:cs typeface="2  Koodak" panose="00000700000000000000" pitchFamily="2" charset="-78"/>
              </a:rPr>
              <a:t>نمی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توانند </a:t>
            </a:r>
            <a:r>
              <a:rPr lang="fa-IR" sz="2800" dirty="0">
                <a:cs typeface="2  Koodak" panose="00000700000000000000" pitchFamily="2" charset="-78"/>
              </a:rPr>
              <a:t>انجام دهند یا در آنها ضعف دارند بیان کنند </a:t>
            </a:r>
            <a:endParaRPr lang="fa-IR" sz="2800" dirty="0" smtClean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fa-IR" sz="2800" dirty="0" smtClean="0">
                <a:cs typeface="2  Koodak" panose="00000700000000000000" pitchFamily="2" charset="-78"/>
              </a:rPr>
              <a:t>و </a:t>
            </a:r>
            <a:r>
              <a:rPr lang="fa-IR" sz="2800" dirty="0">
                <a:cs typeface="2  Koodak" panose="00000700000000000000" pitchFamily="2" charset="-78"/>
              </a:rPr>
              <a:t>هر کدام را روی یکی از </a:t>
            </a:r>
            <a:r>
              <a:rPr lang="fa-IR" sz="2800" dirty="0" smtClean="0">
                <a:cs typeface="2  Koodak" panose="00000700000000000000" pitchFamily="2" charset="-78"/>
              </a:rPr>
              <a:t>برگه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ا </a:t>
            </a:r>
            <a:r>
              <a:rPr lang="fa-IR" sz="2800" dirty="0">
                <a:cs typeface="2  Koodak" panose="00000700000000000000" pitchFamily="2" charset="-78"/>
              </a:rPr>
              <a:t>بنویسند.</a:t>
            </a:r>
            <a:endParaRPr lang="en-US" sz="2800" dirty="0">
              <a:cs typeface="2 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28" y="175269"/>
            <a:ext cx="3041236" cy="20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15956"/>
            <a:ext cx="11029615" cy="4952699"/>
          </a:xfrm>
        </p:spPr>
        <p:txBody>
          <a:bodyPr>
            <a:noAutofit/>
          </a:bodyPr>
          <a:lstStyle/>
          <a:p>
            <a:r>
              <a:rPr lang="fa-IR" sz="2400" dirty="0">
                <a:cs typeface="2  Koodak" panose="00000700000000000000" pitchFamily="2" charset="-78"/>
              </a:rPr>
              <a:t>برای گروه توضیح دهید که این درخت با همه برگ هایش یک درخت کامل و زیباست. حتی برگ های افتاده هم جزئی از </a:t>
            </a:r>
            <a:r>
              <a:rPr lang="fa-IR" sz="2400" dirty="0" smtClean="0">
                <a:cs typeface="2  Koodak" panose="00000700000000000000" pitchFamily="2" charset="-78"/>
              </a:rPr>
              <a:t>این</a:t>
            </a:r>
            <a:r>
              <a:rPr lang="en-US" sz="2400" dirty="0" smtClean="0">
                <a:cs typeface="2  Koodak" panose="00000700000000000000" pitchFamily="2" charset="-78"/>
              </a:rPr>
              <a:t> </a:t>
            </a:r>
            <a:r>
              <a:rPr lang="fa-IR" sz="2400" dirty="0" smtClean="0">
                <a:cs typeface="2  Koodak" panose="00000700000000000000" pitchFamily="2" charset="-78"/>
              </a:rPr>
              <a:t>درخت </a:t>
            </a:r>
            <a:r>
              <a:rPr lang="fa-IR" sz="2400" dirty="0">
                <a:cs typeface="2  Koodak" panose="00000700000000000000" pitchFamily="2" charset="-78"/>
              </a:rPr>
              <a:t>هستند و به کار می آیند مثلاا میتوان آنها را پای درخت چال کرد تا تبدیل به کود شود و درخت را تقویت کند. سپس </a:t>
            </a:r>
            <a:r>
              <a:rPr lang="fa-IR" sz="2400" dirty="0" smtClean="0">
                <a:cs typeface="2  Koodak" panose="00000700000000000000" pitchFamily="2" charset="-78"/>
              </a:rPr>
              <a:t>بیان کنید </a:t>
            </a:r>
            <a:r>
              <a:rPr lang="fa-IR" sz="2400" dirty="0">
                <a:cs typeface="2  Koodak" panose="00000700000000000000" pitchFamily="2" charset="-78"/>
              </a:rPr>
              <a:t>که انسانها هم به همین صورت کامل میشوند یعنی هم ضعف داشته باشند و هم قوت، هم ناتوانی و هم توانایی، و با </a:t>
            </a:r>
            <a:r>
              <a:rPr lang="fa-IR" sz="2400" dirty="0" smtClean="0">
                <a:cs typeface="2  Koodak" panose="00000700000000000000" pitchFamily="2" charset="-78"/>
              </a:rPr>
              <a:t>همه اینها در</a:t>
            </a:r>
            <a:endParaRPr lang="en-US" sz="2400" dirty="0" smtClean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fa-IR" sz="2400" dirty="0" smtClean="0">
                <a:cs typeface="2  Koodak" panose="00000700000000000000" pitchFamily="2" charset="-78"/>
              </a:rPr>
              <a:t> </a:t>
            </a:r>
            <a:r>
              <a:rPr lang="fa-IR" sz="2400" dirty="0">
                <a:cs typeface="2  Koodak" panose="00000700000000000000" pitchFamily="2" charset="-78"/>
              </a:rPr>
              <a:t>کنار هم یک موجود زیبا محسوب میشوند.</a:t>
            </a:r>
          </a:p>
          <a:p>
            <a:r>
              <a:rPr lang="fa-IR" sz="2400" dirty="0">
                <a:cs typeface="2  Koodak" panose="00000700000000000000" pitchFamily="2" charset="-78"/>
              </a:rPr>
              <a:t>سپس از جملات خود کودکان استفاده کنید و بپرسید که آیا تواناییهای </a:t>
            </a:r>
            <a:endParaRPr lang="en-US" sz="2400" dirty="0" smtClean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fa-IR" sz="2400" dirty="0" smtClean="0">
                <a:cs typeface="2  Koodak" panose="00000700000000000000" pitchFamily="2" charset="-78"/>
              </a:rPr>
              <a:t>همه </a:t>
            </a:r>
            <a:r>
              <a:rPr lang="fa-IR" sz="2400" dirty="0">
                <a:cs typeface="2  Koodak" panose="00000700000000000000" pitchFamily="2" charset="-78"/>
              </a:rPr>
              <a:t>شما مثل هم و به یک اندازه بود؟ ضعفهایتان چطور؟</a:t>
            </a:r>
          </a:p>
          <a:p>
            <a:r>
              <a:rPr lang="fa-IR" sz="2400" dirty="0">
                <a:cs typeface="2  Koodak" panose="00000700000000000000" pitchFamily="2" charset="-78"/>
              </a:rPr>
              <a:t>و این بحث را برجسته کنید که آدمها در این </a:t>
            </a:r>
            <a:r>
              <a:rPr lang="fa-IR" sz="2400" dirty="0" smtClean="0">
                <a:cs typeface="2  Koodak" panose="00000700000000000000" pitchFamily="2" charset="-78"/>
              </a:rPr>
              <a:t>زمینه ها </a:t>
            </a:r>
            <a:r>
              <a:rPr lang="fa-IR" sz="2400" dirty="0">
                <a:cs typeface="2  Koodak" panose="00000700000000000000" pitchFamily="2" charset="-78"/>
              </a:rPr>
              <a:t>مثل هم نیستند</a:t>
            </a:r>
            <a:r>
              <a:rPr lang="fa-IR" sz="2400" dirty="0" smtClean="0">
                <a:cs typeface="2  Koodak" panose="00000700000000000000" pitchFamily="2" charset="-78"/>
              </a:rPr>
              <a:t>.</a:t>
            </a:r>
            <a:endParaRPr lang="en-US" sz="2400" dirty="0" smtClean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fa-IR" sz="2400" dirty="0" smtClean="0">
                <a:cs typeface="2  Koodak" panose="00000700000000000000" pitchFamily="2" charset="-78"/>
              </a:rPr>
              <a:t> </a:t>
            </a:r>
            <a:r>
              <a:rPr lang="fa-IR" sz="2400" dirty="0">
                <a:cs typeface="2  Koodak" panose="00000700000000000000" pitchFamily="2" charset="-78"/>
              </a:rPr>
              <a:t>میتوانید از خودتان نیز مثالهایی متناسب با موقعیت </a:t>
            </a:r>
            <a:r>
              <a:rPr lang="fa-IR" sz="2400" dirty="0" smtClean="0">
                <a:cs typeface="2  Koodak" panose="00000700000000000000" pitchFamily="2" charset="-78"/>
              </a:rPr>
              <a:t>بزنید</a:t>
            </a:r>
            <a:r>
              <a:rPr lang="en-US" sz="2400" dirty="0" smtClean="0">
                <a:cs typeface="2  Koodak" panose="00000700000000000000" pitchFamily="2" charset="-78"/>
              </a:rPr>
              <a:t>.</a:t>
            </a:r>
            <a:endParaRPr lang="en-US" sz="2400" dirty="0">
              <a:cs typeface="2  Koodak" panose="00000700000000000000" pitchFamily="2" charset="-78"/>
            </a:endParaRPr>
          </a:p>
        </p:txBody>
      </p:sp>
      <p:pic>
        <p:nvPicPr>
          <p:cNvPr id="4" name="Picture 6" descr="Image result for â«Ø¯Ø±Ø®Øª ØªÙØ§ÙØ§ÛÛ ÙØ§ Ø®ÙØ¯Ø¢Ú¯Ø§ÙÛ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3193961"/>
            <a:ext cx="3812146" cy="355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800" b="1" dirty="0">
                <a:solidFill>
                  <a:srgbClr val="FFFF00"/>
                </a:solidFill>
                <a:cs typeface="2  Koodak" panose="00000700000000000000" pitchFamily="2" charset="-78"/>
              </a:rPr>
              <a:t>تمرین </a:t>
            </a:r>
            <a:r>
              <a:rPr lang="fa-IR" sz="48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13</a:t>
            </a:r>
            <a:endParaRPr lang="en-US" sz="48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>
                <a:cs typeface="2  Koodak" panose="00000700000000000000" pitchFamily="2" charset="-78"/>
              </a:rPr>
              <a:t>کودکان را به </a:t>
            </a:r>
            <a:r>
              <a:rPr lang="fa-IR" sz="3600" dirty="0" smtClean="0">
                <a:cs typeface="2  Koodak" panose="00000700000000000000" pitchFamily="2" charset="-78"/>
              </a:rPr>
              <a:t>گروه</a:t>
            </a:r>
            <a:r>
              <a:rPr lang="en-US" sz="3600" dirty="0" smtClean="0">
                <a:cs typeface="2  Koodak" panose="00000700000000000000" pitchFamily="2" charset="-78"/>
              </a:rPr>
              <a:t> </a:t>
            </a:r>
            <a:r>
              <a:rPr lang="fa-IR" sz="3600" dirty="0" smtClean="0">
                <a:cs typeface="2  Koodak" panose="00000700000000000000" pitchFamily="2" charset="-78"/>
              </a:rPr>
              <a:t>های </a:t>
            </a:r>
            <a:r>
              <a:rPr lang="fa-IR" sz="3600" dirty="0">
                <a:cs typeface="2  Koodak" panose="00000700000000000000" pitchFamily="2" charset="-78"/>
              </a:rPr>
              <a:t>سه تا چهار نفره تقسیم کنید و از آنها بخواهید هر کدام یک یا دو خصوصیت مثبت و توانایی دوستشان </a:t>
            </a:r>
            <a:r>
              <a:rPr lang="fa-IR" sz="3600" dirty="0" smtClean="0">
                <a:cs typeface="2  Koodak" panose="00000700000000000000" pitchFamily="2" charset="-78"/>
              </a:rPr>
              <a:t>را به </a:t>
            </a:r>
            <a:r>
              <a:rPr lang="fa-IR" sz="3600" dirty="0">
                <a:cs typeface="2  Koodak" panose="00000700000000000000" pitchFamily="2" charset="-78"/>
              </a:rPr>
              <a:t>او </a:t>
            </a:r>
            <a:r>
              <a:rPr lang="fa-IR" sz="3600" dirty="0" smtClean="0">
                <a:cs typeface="2  Koodak" panose="00000700000000000000" pitchFamily="2" charset="-78"/>
              </a:rPr>
              <a:t>بگویند</a:t>
            </a:r>
            <a:r>
              <a:rPr lang="en-US" sz="3600" dirty="0" smtClean="0">
                <a:cs typeface="2  Koodak" panose="00000700000000000000" pitchFamily="2" charset="-78"/>
              </a:rPr>
              <a:t>.</a:t>
            </a:r>
            <a:endParaRPr lang="en-US" sz="36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7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خودآگاهی یعنی چه و به چه کار </a:t>
            </a:r>
            <a:r>
              <a:rPr lang="fa-IR" sz="36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می آید</a:t>
            </a:r>
            <a:r>
              <a:rPr lang="fa-IR" sz="36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؟</a:t>
            </a:r>
            <a:endParaRPr lang="fa-IR" sz="3600" b="1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sz="3200" dirty="0" smtClean="0">
                <a:cs typeface="2  Koodak" panose="00000700000000000000" pitchFamily="2" charset="-78"/>
              </a:rPr>
              <a:t>نوعی </a:t>
            </a:r>
            <a:r>
              <a:rPr lang="fa-IR" sz="3200" dirty="0" smtClean="0">
                <a:cs typeface="2  Koodak" panose="00000700000000000000" pitchFamily="2" charset="-78"/>
              </a:rPr>
              <a:t>مهارت در فکر کردن </a:t>
            </a:r>
            <a:r>
              <a:rPr lang="fa-IR" sz="3200" dirty="0" smtClean="0">
                <a:cs typeface="2  Koodak" panose="00000700000000000000" pitchFamily="2" charset="-78"/>
              </a:rPr>
              <a:t>است که به فرد این توانایی را می دهد </a:t>
            </a:r>
            <a:r>
              <a:rPr lang="fa-IR" sz="3200" dirty="0" smtClean="0">
                <a:cs typeface="2  Koodak" panose="00000700000000000000" pitchFamily="2" charset="-78"/>
              </a:rPr>
              <a:t>که </a:t>
            </a:r>
            <a:endParaRPr lang="fa-IR" sz="3200" dirty="0" smtClean="0">
              <a:cs typeface="2  Koodak" panose="00000700000000000000" pitchFamily="2" charset="-78"/>
            </a:endParaRPr>
          </a:p>
          <a:p>
            <a:r>
              <a:rPr lang="fa-IR" sz="3200" dirty="0" smtClean="0">
                <a:cs typeface="2  Koodak" panose="00000700000000000000" pitchFamily="2" charset="-78"/>
              </a:rPr>
              <a:t>خودش </a:t>
            </a:r>
            <a:r>
              <a:rPr lang="fa-IR" sz="3200" dirty="0" smtClean="0">
                <a:cs typeface="2  Koodak" panose="00000700000000000000" pitchFamily="2" charset="-78"/>
              </a:rPr>
              <a:t>را به درستی قضاوت </a:t>
            </a:r>
            <a:r>
              <a:rPr lang="fa-IR" sz="3200" dirty="0" smtClean="0">
                <a:cs typeface="2  Koodak" panose="00000700000000000000" pitchFamily="2" charset="-78"/>
              </a:rPr>
              <a:t>کند (</a:t>
            </a:r>
            <a:r>
              <a:rPr lang="fa-IR" sz="3200" dirty="0" smtClean="0">
                <a:cs typeface="2  Koodak" panose="00000700000000000000" pitchFamily="2" charset="-78"/>
              </a:rPr>
              <a:t>فیزیک، احساسات، رفتار، گفتار، تفکر، نیازها ،</a:t>
            </a:r>
            <a:r>
              <a:rPr lang="fa-IR" sz="3200" dirty="0" smtClean="0">
                <a:cs typeface="2  Koodak" panose="00000700000000000000" pitchFamily="2" charset="-78"/>
              </a:rPr>
              <a:t>هدف ها </a:t>
            </a:r>
            <a:r>
              <a:rPr lang="fa-IR" sz="3200" dirty="0" smtClean="0">
                <a:cs typeface="2  Koodak" panose="00000700000000000000" pitchFamily="2" charset="-78"/>
              </a:rPr>
              <a:t>و....)</a:t>
            </a:r>
          </a:p>
          <a:p>
            <a:r>
              <a:rPr lang="fa-IR" sz="3200" dirty="0" smtClean="0">
                <a:cs typeface="2  Koodak" panose="00000700000000000000" pitchFamily="2" charset="-78"/>
              </a:rPr>
              <a:t> به </a:t>
            </a:r>
            <a:r>
              <a:rPr lang="fa-IR" sz="3200" dirty="0" smtClean="0">
                <a:cs typeface="2  Koodak" panose="00000700000000000000" pitchFamily="2" charset="-78"/>
              </a:rPr>
              <a:t>درستی در </a:t>
            </a:r>
            <a:r>
              <a:rPr lang="fa-IR" sz="3200" dirty="0" smtClean="0">
                <a:cs typeface="2  Koodak" panose="00000700000000000000" pitchFamily="2" charset="-78"/>
              </a:rPr>
              <a:t>موقعیت های </a:t>
            </a:r>
            <a:r>
              <a:rPr lang="fa-IR" sz="3200" dirty="0" smtClean="0">
                <a:cs typeface="2  Koodak" panose="00000700000000000000" pitchFamily="2" charset="-78"/>
              </a:rPr>
              <a:t>مختلف اجتماعی رفتار کند </a:t>
            </a:r>
            <a:endParaRPr lang="fa-IR" sz="3200" dirty="0" smtClean="0">
              <a:cs typeface="2  Koodak" panose="00000700000000000000" pitchFamily="2" charset="-78"/>
            </a:endParaRPr>
          </a:p>
          <a:p>
            <a:r>
              <a:rPr lang="fa-IR" sz="3200" dirty="0" smtClean="0">
                <a:cs typeface="2  Koodak" panose="00000700000000000000" pitchFamily="2" charset="-78"/>
              </a:rPr>
              <a:t> </a:t>
            </a:r>
            <a:r>
              <a:rPr lang="fa-IR" sz="3200" dirty="0" smtClean="0">
                <a:cs typeface="2  Koodak" panose="00000700000000000000" pitchFamily="2" charset="-78"/>
              </a:rPr>
              <a:t>احساسات و رفتارهای دیگران را </a:t>
            </a:r>
            <a:r>
              <a:rPr lang="fa-IR" sz="3200" dirty="0" smtClean="0">
                <a:cs typeface="2  Koodak" panose="00000700000000000000" pitchFamily="2" charset="-78"/>
              </a:rPr>
              <a:t>بهتر </a:t>
            </a:r>
            <a:r>
              <a:rPr lang="fa-IR" sz="3200" dirty="0" smtClean="0">
                <a:cs typeface="2  Koodak" panose="00000700000000000000" pitchFamily="2" charset="-78"/>
              </a:rPr>
              <a:t>بفهمد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7" y="6019800"/>
            <a:ext cx="854547" cy="63073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a-IR" b="1" dirty="0" smtClean="0">
                <a:cs typeface="B Mitra" panose="00000400000000000000" pitchFamily="2" charset="-78"/>
              </a:rPr>
              <a:t>کارگاه ﻣﻬﺎﺭﺕﻫﺎی ﺯﻧﺪﮔﯽ ﺑﺮﺍی ﮐﻮﺩﮐﺎﻥ (6 تا 12 ساله) - کرمان 1397</a:t>
            </a:r>
            <a:endParaRPr lang="en-US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59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solidFill>
                  <a:srgbClr val="FFFF00"/>
                </a:solidFill>
              </a:rPr>
              <a:t>نکته: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62049"/>
          </a:xfrm>
        </p:spPr>
        <p:txBody>
          <a:bodyPr>
            <a:noAutofit/>
          </a:bodyPr>
          <a:lstStyle/>
          <a:p>
            <a:pPr algn="r" rtl="1"/>
            <a:r>
              <a:rPr lang="fa-IR" sz="3600" dirty="0" smtClean="0">
                <a:cs typeface="2  Koodak" panose="00000700000000000000" pitchFamily="2" charset="-78"/>
              </a:rPr>
              <a:t>در </a:t>
            </a:r>
            <a:r>
              <a:rPr lang="fa-IR" sz="3600" dirty="0">
                <a:cs typeface="2  Koodak" panose="00000700000000000000" pitchFamily="2" charset="-78"/>
              </a:rPr>
              <a:t>همه </a:t>
            </a:r>
            <a:r>
              <a:rPr lang="fa-IR" sz="3600" dirty="0" smtClean="0">
                <a:cs typeface="2  Koodak" panose="00000700000000000000" pitchFamily="2" charset="-78"/>
              </a:rPr>
              <a:t>گروه</a:t>
            </a:r>
            <a:r>
              <a:rPr lang="en-US" sz="3600" dirty="0" smtClean="0">
                <a:cs typeface="2  Koodak" panose="00000700000000000000" pitchFamily="2" charset="-78"/>
              </a:rPr>
              <a:t> </a:t>
            </a:r>
            <a:r>
              <a:rPr lang="fa-IR" sz="3600" dirty="0" smtClean="0">
                <a:cs typeface="2  Koodak" panose="00000700000000000000" pitchFamily="2" charset="-78"/>
              </a:rPr>
              <a:t>ها </a:t>
            </a:r>
            <a:r>
              <a:rPr lang="fa-IR" sz="3600" dirty="0">
                <a:cs typeface="2  Koodak" panose="00000700000000000000" pitchFamily="2" charset="-78"/>
              </a:rPr>
              <a:t>سعی کنید وقتی کودکی در زمینه درسی، ورزشی، یا هر چیز دیگری ضعف دارد، برای تشویق او به تغییر ابتدا </a:t>
            </a:r>
            <a:r>
              <a:rPr lang="fa-IR" sz="3600" dirty="0" smtClean="0">
                <a:cs typeface="2  Koodak" panose="00000700000000000000" pitchFamily="2" charset="-78"/>
              </a:rPr>
              <a:t>یکی از </a:t>
            </a:r>
            <a:r>
              <a:rPr lang="fa-IR" sz="3600" dirty="0" smtClean="0">
                <a:cs typeface="2  Koodak" panose="00000700000000000000" pitchFamily="2" charset="-78"/>
              </a:rPr>
              <a:t>توانایی</a:t>
            </a:r>
            <a:r>
              <a:rPr lang="en-US" sz="3600" dirty="0" smtClean="0">
                <a:cs typeface="2  Koodak" panose="00000700000000000000" pitchFamily="2" charset="-78"/>
              </a:rPr>
              <a:t> </a:t>
            </a:r>
            <a:r>
              <a:rPr lang="fa-IR" sz="3600" dirty="0" smtClean="0">
                <a:cs typeface="2  Koodak" panose="00000700000000000000" pitchFamily="2" charset="-78"/>
              </a:rPr>
              <a:t>هایش </a:t>
            </a:r>
            <a:r>
              <a:rPr lang="fa-IR" sz="3600" dirty="0">
                <a:cs typeface="2  Koodak" panose="00000700000000000000" pitchFamily="2" charset="-78"/>
              </a:rPr>
              <a:t>را ذکر کنید و بعد بگویید که با تلاش میتواند </a:t>
            </a:r>
            <a:r>
              <a:rPr lang="fa-IR" sz="3600" dirty="0" smtClean="0">
                <a:cs typeface="2  Koodak" panose="00000700000000000000" pitchFamily="2" charset="-78"/>
              </a:rPr>
              <a:t>توانایی</a:t>
            </a:r>
            <a:r>
              <a:rPr lang="en-US" sz="3600" dirty="0" smtClean="0">
                <a:cs typeface="2  Koodak" panose="00000700000000000000" pitchFamily="2" charset="-78"/>
              </a:rPr>
              <a:t> </a:t>
            </a:r>
            <a:r>
              <a:rPr lang="fa-IR" sz="3600" dirty="0" smtClean="0">
                <a:cs typeface="2  Koodak" panose="00000700000000000000" pitchFamily="2" charset="-78"/>
              </a:rPr>
              <a:t>های </a:t>
            </a:r>
            <a:r>
              <a:rPr lang="fa-IR" sz="3600" dirty="0">
                <a:cs typeface="2  Koodak" panose="00000700000000000000" pitchFamily="2" charset="-78"/>
              </a:rPr>
              <a:t>دیگری را هم به دست بیاورد یا </a:t>
            </a:r>
            <a:r>
              <a:rPr lang="fa-IR" sz="3600" dirty="0" smtClean="0">
                <a:cs typeface="2  Koodak" panose="00000700000000000000" pitchFamily="2" charset="-78"/>
              </a:rPr>
              <a:t>توانایی</a:t>
            </a:r>
            <a:r>
              <a:rPr lang="en-US" sz="3600" dirty="0" smtClean="0">
                <a:cs typeface="2  Koodak" panose="00000700000000000000" pitchFamily="2" charset="-78"/>
              </a:rPr>
              <a:t> </a:t>
            </a:r>
            <a:r>
              <a:rPr lang="fa-IR" sz="3600" dirty="0" smtClean="0">
                <a:cs typeface="2  Koodak" panose="00000700000000000000" pitchFamily="2" charset="-78"/>
              </a:rPr>
              <a:t>هایش </a:t>
            </a:r>
            <a:r>
              <a:rPr lang="fa-IR" sz="3600" dirty="0">
                <a:cs typeface="2  Koodak" panose="00000700000000000000" pitchFamily="2" charset="-78"/>
              </a:rPr>
              <a:t>را </a:t>
            </a:r>
            <a:r>
              <a:rPr lang="fa-IR" sz="3600" dirty="0" smtClean="0">
                <a:cs typeface="2  Koodak" panose="00000700000000000000" pitchFamily="2" charset="-78"/>
              </a:rPr>
              <a:t>تقویت کند </a:t>
            </a:r>
            <a:r>
              <a:rPr lang="fa-IR" sz="3600" b="1" dirty="0">
                <a:cs typeface="2  Koodak" panose="00000700000000000000" pitchFamily="2" charset="-78"/>
              </a:rPr>
              <a:t>اما لازم نیست که در همه </a:t>
            </a:r>
            <a:r>
              <a:rPr lang="fa-IR" sz="3600" b="1" dirty="0" smtClean="0">
                <a:cs typeface="2  Koodak" panose="00000700000000000000" pitchFamily="2" charset="-78"/>
              </a:rPr>
              <a:t>زمینه ها </a:t>
            </a:r>
            <a:r>
              <a:rPr lang="fa-IR" sz="3600" b="1" dirty="0">
                <a:cs typeface="2  Koodak" panose="00000700000000000000" pitchFamily="2" charset="-78"/>
              </a:rPr>
              <a:t>به یک اندازه توانایی </a:t>
            </a:r>
            <a:r>
              <a:rPr lang="fa-IR" sz="3600" dirty="0">
                <a:cs typeface="2  Koodak" panose="00000700000000000000" pitchFamily="2" charset="-78"/>
              </a:rPr>
              <a:t>داشته باشد. </a:t>
            </a:r>
            <a:endParaRPr lang="en-US" sz="3600" dirty="0" smtClean="0">
              <a:cs typeface="2  Koodak" panose="00000700000000000000" pitchFamily="2" charset="-78"/>
            </a:endParaRPr>
          </a:p>
          <a:p>
            <a:pPr algn="r" rtl="1"/>
            <a:r>
              <a:rPr lang="fa-IR" sz="3600" dirty="0" smtClean="0">
                <a:cs typeface="2  Koodak" panose="00000700000000000000" pitchFamily="2" charset="-78"/>
              </a:rPr>
              <a:t>از </a:t>
            </a:r>
            <a:r>
              <a:rPr lang="fa-IR" sz="3600" dirty="0">
                <a:cs typeface="2  Koodak" panose="00000700000000000000" pitchFamily="2" charset="-78"/>
              </a:rPr>
              <a:t>دادن صفات منفی به کودک به دلیل </a:t>
            </a:r>
            <a:r>
              <a:rPr lang="fa-IR" sz="3600" dirty="0" smtClean="0">
                <a:cs typeface="2  Koodak" panose="00000700000000000000" pitchFamily="2" charset="-78"/>
              </a:rPr>
              <a:t>ناتوانی</a:t>
            </a:r>
            <a:r>
              <a:rPr lang="en-US" sz="3600" dirty="0" smtClean="0">
                <a:cs typeface="2  Koodak" panose="00000700000000000000" pitchFamily="2" charset="-78"/>
              </a:rPr>
              <a:t> </a:t>
            </a:r>
            <a:r>
              <a:rPr lang="fa-IR" sz="3600" dirty="0" smtClean="0">
                <a:cs typeface="2  Koodak" panose="00000700000000000000" pitchFamily="2" charset="-78"/>
              </a:rPr>
              <a:t>هایی </a:t>
            </a:r>
            <a:r>
              <a:rPr lang="fa-IR" sz="3600" dirty="0" smtClean="0">
                <a:cs typeface="2  Koodak" panose="00000700000000000000" pitchFamily="2" charset="-78"/>
              </a:rPr>
              <a:t>که دارد </a:t>
            </a:r>
            <a:r>
              <a:rPr lang="fa-IR" sz="3600" dirty="0">
                <a:cs typeface="2  Koodak" panose="00000700000000000000" pitchFamily="2" charset="-78"/>
              </a:rPr>
              <a:t>بپرهیزید </a:t>
            </a:r>
            <a:r>
              <a:rPr lang="fa-IR" sz="3600" dirty="0" smtClean="0">
                <a:cs typeface="2  Koodak" panose="00000700000000000000" pitchFamily="2" charset="-78"/>
              </a:rPr>
              <a:t>به </a:t>
            </a:r>
            <a:r>
              <a:rPr lang="fa-IR" sz="3600" dirty="0">
                <a:cs typeface="2  Koodak" panose="00000700000000000000" pitchFamily="2" charset="-78"/>
              </a:rPr>
              <a:t>عنوان مثال شلخته فراموشکار تنبل بیخیال و </a:t>
            </a:r>
            <a:r>
              <a:rPr lang="fa-IR" sz="3600" dirty="0" smtClean="0">
                <a:cs typeface="2  Koodak" panose="00000700000000000000" pitchFamily="2" charset="-78"/>
              </a:rPr>
              <a:t>...</a:t>
            </a:r>
            <a:endParaRPr lang="en-US" sz="36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60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تمرین 17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با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داوطلب</a:t>
            </a:r>
            <a:r>
              <a:rPr lang="fa-IR" b="1" dirty="0" smtClean="0">
                <a:solidFill>
                  <a:srgbClr val="FFFF00"/>
                </a:solidFill>
              </a:rPr>
              <a:t/>
            </a:r>
            <a:br>
              <a:rPr lang="fa-IR" b="1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15956"/>
            <a:ext cx="11029615" cy="4922268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cs typeface="2  Koodak" panose="00000700000000000000" pitchFamily="2" charset="-78"/>
              </a:rPr>
              <a:t>تخته را سه قسمت کنید.</a:t>
            </a:r>
          </a:p>
          <a:p>
            <a:pPr algn="r" rtl="1"/>
            <a:r>
              <a:rPr lang="fa-IR" sz="2800" dirty="0" smtClean="0">
                <a:cs typeface="2  Koodak" panose="00000700000000000000" pitchFamily="2" charset="-78"/>
              </a:rPr>
              <a:t> در یک قسمت کارهایی را بنویسید که هیچ کس </a:t>
            </a:r>
            <a:r>
              <a:rPr lang="fa-IR" sz="2800" dirty="0" smtClean="0">
                <a:cs typeface="2  Koodak" panose="00000700000000000000" pitchFamily="2" charset="-78"/>
              </a:rPr>
              <a:t>نمی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تواند </a:t>
            </a:r>
            <a:r>
              <a:rPr lang="fa-IR" sz="2800" dirty="0" smtClean="0">
                <a:cs typeface="2  Koodak" panose="00000700000000000000" pitchFamily="2" charset="-78"/>
              </a:rPr>
              <a:t>انجام دهد مانند پرواز کردن. </a:t>
            </a:r>
          </a:p>
          <a:p>
            <a:pPr algn="r" rtl="1"/>
            <a:r>
              <a:rPr lang="fa-IR" sz="2800" dirty="0" smtClean="0">
                <a:cs typeface="2  Koodak" panose="00000700000000000000" pitchFamily="2" charset="-78"/>
              </a:rPr>
              <a:t>در قسمت دوم کارهایی را که همه </a:t>
            </a:r>
            <a:r>
              <a:rPr lang="fa-IR" sz="2800" dirty="0" smtClean="0">
                <a:cs typeface="2  Koodak" panose="00000700000000000000" pitchFamily="2" charset="-78"/>
              </a:rPr>
              <a:t>می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توانند </a:t>
            </a:r>
            <a:r>
              <a:rPr lang="fa-IR" sz="2800" dirty="0" smtClean="0">
                <a:cs typeface="2  Koodak" panose="00000700000000000000" pitchFamily="2" charset="-78"/>
              </a:rPr>
              <a:t>انجام دهند مانند کمک کردن به دیگران. </a:t>
            </a:r>
          </a:p>
          <a:p>
            <a:pPr algn="r" rtl="1"/>
            <a:r>
              <a:rPr lang="fa-IR" sz="2800" dirty="0" smtClean="0">
                <a:cs typeface="2  Koodak" panose="00000700000000000000" pitchFamily="2" charset="-78"/>
              </a:rPr>
              <a:t>در قسمت سوم کارهایی را که </a:t>
            </a:r>
            <a:r>
              <a:rPr lang="fa-IR" sz="2800" dirty="0" smtClean="0">
                <a:cs typeface="2  Koodak" panose="00000700000000000000" pitchFamily="2" charset="-78"/>
              </a:rPr>
              <a:t>بعضی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ها می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توانند </a:t>
            </a:r>
            <a:r>
              <a:rPr lang="fa-IR" sz="2800" dirty="0" smtClean="0">
                <a:cs typeface="2  Koodak" panose="00000700000000000000" pitchFamily="2" charset="-78"/>
              </a:rPr>
              <a:t>انجام دهند مانند: شناکردن و بپرسید چه کسانی </a:t>
            </a:r>
            <a:r>
              <a:rPr lang="fa-IR" sz="2800" dirty="0" smtClean="0">
                <a:cs typeface="2  Koodak" panose="00000700000000000000" pitchFamily="2" charset="-78"/>
              </a:rPr>
              <a:t>می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توانند </a:t>
            </a:r>
            <a:r>
              <a:rPr lang="fa-IR" sz="2800" dirty="0" smtClean="0">
                <a:cs typeface="2  Koodak" panose="00000700000000000000" pitchFamily="2" charset="-78"/>
              </a:rPr>
              <a:t>این کارها را انجام بدهند. </a:t>
            </a:r>
          </a:p>
          <a:p>
            <a:pPr algn="r" rtl="1"/>
            <a:r>
              <a:rPr lang="fa-IR" sz="2800" dirty="0" smtClean="0">
                <a:cs typeface="2  Koodak" panose="00000700000000000000" pitchFamily="2" charset="-78"/>
              </a:rPr>
              <a:t>سپس این موضوع را به بحث بگذارید که </a:t>
            </a:r>
            <a:r>
              <a:rPr lang="fa-IR" sz="2800" dirty="0" smtClean="0">
                <a:cs typeface="2  Koodak" panose="00000700000000000000" pitchFamily="2" charset="-78"/>
              </a:rPr>
              <a:t>بعضی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ها </a:t>
            </a:r>
            <a:r>
              <a:rPr lang="fa-IR" sz="2800" dirty="0" smtClean="0">
                <a:cs typeface="2  Koodak" panose="00000700000000000000" pitchFamily="2" charset="-78"/>
              </a:rPr>
              <a:t>بعضی کارها را </a:t>
            </a:r>
            <a:r>
              <a:rPr lang="fa-IR" sz="2800" dirty="0" smtClean="0">
                <a:cs typeface="2  Koodak" panose="00000700000000000000" pitchFamily="2" charset="-78"/>
              </a:rPr>
              <a:t>می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توانند </a:t>
            </a:r>
            <a:r>
              <a:rPr lang="fa-IR" sz="2800" dirty="0" smtClean="0">
                <a:cs typeface="2  Koodak" panose="00000700000000000000" pitchFamily="2" charset="-78"/>
              </a:rPr>
              <a:t>انجام دهند و </a:t>
            </a:r>
            <a:r>
              <a:rPr lang="fa-IR" sz="2800" dirty="0" smtClean="0">
                <a:cs typeface="2  Koodak" panose="00000700000000000000" pitchFamily="2" charset="-78"/>
              </a:rPr>
              <a:t>بعضی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ها نمی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توانند </a:t>
            </a:r>
            <a:r>
              <a:rPr lang="fa-IR" sz="2800" dirty="0" smtClean="0">
                <a:cs typeface="2  Koodak" panose="00000700000000000000" pitchFamily="2" charset="-78"/>
              </a:rPr>
              <a:t>و این </a:t>
            </a:r>
            <a:r>
              <a:rPr lang="fa-IR" sz="2800" dirty="0" smtClean="0">
                <a:cs typeface="2  Koodak" panose="00000700000000000000" pitchFamily="2" charset="-78"/>
              </a:rPr>
              <a:t>تفاوت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ها </a:t>
            </a:r>
            <a:r>
              <a:rPr lang="fa-IR" sz="2800" dirty="0" smtClean="0">
                <a:cs typeface="2  Koodak" panose="00000700000000000000" pitchFamily="2" charset="-78"/>
              </a:rPr>
              <a:t>در همه آدمها وجود دارد. </a:t>
            </a:r>
          </a:p>
          <a:p>
            <a:pPr algn="r" rtl="1"/>
            <a:r>
              <a:rPr lang="fa-IR" sz="2800" dirty="0" smtClean="0">
                <a:cs typeface="2  Koodak" panose="00000700000000000000" pitchFamily="2" charset="-78"/>
              </a:rPr>
              <a:t>می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توانید </a:t>
            </a:r>
            <a:r>
              <a:rPr lang="fa-IR" sz="2800" dirty="0" smtClean="0">
                <a:cs typeface="2  Koodak" panose="00000700000000000000" pitchFamily="2" charset="-78"/>
              </a:rPr>
              <a:t>این جداول و فهرست کارها را از قبل روی کاغذ بنویسید و به تعداد کودکان تکثیر </a:t>
            </a:r>
            <a:r>
              <a:rPr lang="fa-IR" sz="2800" dirty="0" smtClean="0">
                <a:cs typeface="2  Koodak" panose="00000700000000000000" pitchFamily="2" charset="-78"/>
              </a:rPr>
              <a:t>کنید</a:t>
            </a:r>
            <a:r>
              <a:rPr lang="en-US" sz="2800" dirty="0" smtClean="0">
                <a:cs typeface="2  Koodak" panose="00000700000000000000" pitchFamily="2" charset="-78"/>
              </a:rPr>
              <a:t>.</a:t>
            </a:r>
            <a:endParaRPr lang="en-US" sz="28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88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آگاهی به مسئوليت ها در قبال خود و دیگران</a:t>
            </a:r>
            <a:endParaRPr lang="en-US" sz="40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>
                <a:cs typeface="2  Koodak" panose="00000700000000000000" pitchFamily="2" charset="-78"/>
              </a:rPr>
              <a:t>مسئولیت یعنی وظیفه، یعنی کاری که حتی وقتی به آن علاقه نداریم هم انجام دادنش ضروری است. </a:t>
            </a:r>
            <a:endParaRPr lang="fa-IR" sz="4000" dirty="0" smtClean="0">
              <a:cs typeface="2  Koodak" panose="00000700000000000000" pitchFamily="2" charset="-78"/>
            </a:endParaRPr>
          </a:p>
          <a:p>
            <a:pPr algn="r" rtl="1"/>
            <a:r>
              <a:rPr lang="fa-IR" sz="4000" dirty="0" smtClean="0">
                <a:cs typeface="2  Koodak" panose="00000700000000000000" pitchFamily="2" charset="-78"/>
              </a:rPr>
              <a:t>کودکان </a:t>
            </a:r>
            <a:r>
              <a:rPr lang="fa-IR" sz="4000" dirty="0">
                <a:cs typeface="2  Koodak" panose="00000700000000000000" pitchFamily="2" charset="-78"/>
              </a:rPr>
              <a:t>باید به وظایف </a:t>
            </a:r>
            <a:r>
              <a:rPr lang="fa-IR" sz="4000" dirty="0" smtClean="0">
                <a:cs typeface="2  Koodak" panose="00000700000000000000" pitchFamily="2" charset="-78"/>
              </a:rPr>
              <a:t>و </a:t>
            </a:r>
            <a:r>
              <a:rPr lang="fa-IR" sz="4000" dirty="0" smtClean="0">
                <a:cs typeface="2  Koodak" panose="00000700000000000000" pitchFamily="2" charset="-78"/>
              </a:rPr>
              <a:t>مسئولیت های </a:t>
            </a:r>
            <a:r>
              <a:rPr lang="fa-IR" sz="4000" dirty="0">
                <a:cs typeface="2  Koodak" panose="00000700000000000000" pitchFamily="2" charset="-78"/>
              </a:rPr>
              <a:t>خود آگاه باشند و تفاوت این </a:t>
            </a:r>
            <a:r>
              <a:rPr lang="fa-IR" sz="4000" dirty="0" smtClean="0">
                <a:cs typeface="2  Koodak" panose="00000700000000000000" pitchFamily="2" charset="-78"/>
              </a:rPr>
              <a:t>مسئولیت ها </a:t>
            </a:r>
            <a:r>
              <a:rPr lang="fa-IR" sz="4000" dirty="0">
                <a:cs typeface="2  Koodak" panose="00000700000000000000" pitchFamily="2" charset="-78"/>
              </a:rPr>
              <a:t>را نیز درک کنند. </a:t>
            </a:r>
            <a:endParaRPr lang="fa-IR" sz="4000" dirty="0" smtClean="0">
              <a:cs typeface="2  Koodak" panose="00000700000000000000" pitchFamily="2" charset="-78"/>
            </a:endParaRPr>
          </a:p>
          <a:p>
            <a:r>
              <a:rPr lang="fa-IR" sz="4000" dirty="0" smtClean="0">
                <a:cs typeface="2  Koodak" panose="00000700000000000000" pitchFamily="2" charset="-78"/>
              </a:rPr>
              <a:t>بدین </a:t>
            </a:r>
            <a:r>
              <a:rPr lang="fa-IR" sz="4000" dirty="0">
                <a:cs typeface="2  Koodak" panose="00000700000000000000" pitchFamily="2" charset="-78"/>
              </a:rPr>
              <a:t>منظور از بارش فکر به روش زیر استفاده کنید:</a:t>
            </a:r>
            <a:endParaRPr lang="en-US" sz="40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4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مسوولیت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در مقابل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خود</a:t>
            </a:r>
            <a:endParaRPr lang="en-US" sz="40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15868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>
                <a:cs typeface="2  Koodak" panose="00000700000000000000" pitchFamily="2" charset="-78"/>
              </a:rPr>
              <a:t>از کودکان بپرسید: </a:t>
            </a:r>
            <a:endParaRPr lang="fa-IR" sz="2000" dirty="0" smtClean="0">
              <a:cs typeface="2  Koodak" panose="00000700000000000000" pitchFamily="2" charset="-78"/>
            </a:endParaRPr>
          </a:p>
          <a:p>
            <a:pPr algn="r" rtl="1"/>
            <a:r>
              <a:rPr lang="fa-IR" sz="2000" b="1" dirty="0" smtClean="0">
                <a:cs typeface="2  Koodak" panose="00000700000000000000" pitchFamily="2" charset="-78"/>
              </a:rPr>
              <a:t>چه وسیله</a:t>
            </a:r>
            <a:r>
              <a:rPr lang="en-US" sz="2000" b="1" dirty="0" smtClean="0">
                <a:cs typeface="2  Koodak" panose="00000700000000000000" pitchFamily="2" charset="-78"/>
              </a:rPr>
              <a:t> </a:t>
            </a:r>
            <a:r>
              <a:rPr lang="fa-IR" sz="2000" b="1" dirty="0" smtClean="0">
                <a:cs typeface="2  Koodak" panose="00000700000000000000" pitchFamily="2" charset="-78"/>
              </a:rPr>
              <a:t>ا ی </a:t>
            </a:r>
            <a:r>
              <a:rPr lang="fa-IR" sz="2000" b="1" dirty="0">
                <a:cs typeface="2  Koodak" panose="00000700000000000000" pitchFamily="2" charset="-78"/>
              </a:rPr>
              <a:t>دارند که خیلی برایشان عزیز است؟ چگونه از آن مواظبت میکنند؟ </a:t>
            </a:r>
            <a:endParaRPr lang="fa-IR" sz="2000" b="1" dirty="0" smtClean="0">
              <a:cs typeface="2  Koodak" panose="00000700000000000000" pitchFamily="2" charset="-78"/>
            </a:endParaRPr>
          </a:p>
          <a:p>
            <a:pPr algn="r" rtl="1"/>
            <a:r>
              <a:rPr lang="fa-IR" sz="2000" b="1" dirty="0" smtClean="0">
                <a:cs typeface="2  Koodak" panose="00000700000000000000" pitchFamily="2" charset="-78"/>
              </a:rPr>
              <a:t>چگونه </a:t>
            </a:r>
            <a:r>
              <a:rPr lang="fa-IR" sz="2000" b="1" dirty="0">
                <a:cs typeface="2  Koodak" panose="00000700000000000000" pitchFamily="2" charset="-78"/>
              </a:rPr>
              <a:t>از خودشان مواظبت میکنند؟</a:t>
            </a:r>
          </a:p>
          <a:p>
            <a:pPr marL="0" indent="0" algn="r" rtl="1">
              <a:buNone/>
            </a:pPr>
            <a:r>
              <a:rPr lang="fa-IR" sz="2000" dirty="0">
                <a:cs typeface="2  Koodak" panose="00000700000000000000" pitchFamily="2" charset="-78"/>
              </a:rPr>
              <a:t>از آنها بخواهید </a:t>
            </a:r>
            <a:r>
              <a:rPr lang="fa-IR" sz="2000" dirty="0" smtClean="0">
                <a:cs typeface="2  Koodak" panose="00000700000000000000" pitchFamily="2" charset="-78"/>
              </a:rPr>
              <a:t>فعالیت های </a:t>
            </a:r>
            <a:r>
              <a:rPr lang="fa-IR" sz="2000" dirty="0">
                <a:cs typeface="2  Koodak" panose="00000700000000000000" pitchFamily="2" charset="-78"/>
              </a:rPr>
              <a:t>یک روز خود را از صبح تا شب توصیف کنند و کارهایی را که لازم است برای مراقبت از خودشان انجام</a:t>
            </a:r>
          </a:p>
          <a:p>
            <a:pPr marL="0" indent="0" algn="r" rtl="1">
              <a:buNone/>
            </a:pPr>
            <a:r>
              <a:rPr lang="fa-IR" sz="2000" dirty="0">
                <a:cs typeface="2  Koodak" panose="00000700000000000000" pitchFamily="2" charset="-78"/>
              </a:rPr>
              <a:t>بدهند بگویند. به جزئیات رعایت بهداشت فردی، نظم و اهمیت آن اشاره کنید.</a:t>
            </a:r>
          </a:p>
          <a:p>
            <a:pPr algn="r" rtl="1"/>
            <a:r>
              <a:rPr lang="fa-IR" sz="2000" b="1" dirty="0" smtClean="0">
                <a:cs typeface="2  Koodak" panose="00000700000000000000" pitchFamily="2" charset="-78"/>
              </a:rPr>
              <a:t>وقتی </a:t>
            </a:r>
            <a:r>
              <a:rPr lang="fa-IR" sz="2000" b="1" dirty="0">
                <a:cs typeface="2  Koodak" panose="00000700000000000000" pitchFamily="2" charset="-78"/>
              </a:rPr>
              <a:t>بیرون از خانه هستند چگونه باید از خود مراقبت کنند؟ </a:t>
            </a:r>
            <a:r>
              <a:rPr lang="fa-IR" sz="2000" dirty="0">
                <a:cs typeface="2  Koodak" panose="00000700000000000000" pitchFamily="2" charset="-78"/>
              </a:rPr>
              <a:t>به اصول ایمنی عبور از خیابان، بودن در محیط غریب</a:t>
            </a:r>
          </a:p>
          <a:p>
            <a:pPr marL="0" indent="0" algn="r" rtl="1">
              <a:buNone/>
            </a:pPr>
            <a:r>
              <a:rPr lang="fa-IR" sz="2000" dirty="0">
                <a:cs typeface="2  Koodak" panose="00000700000000000000" pitchFamily="2" charset="-78"/>
              </a:rPr>
              <a:t>و .... اشاره کنید.</a:t>
            </a:r>
          </a:p>
          <a:p>
            <a:pPr algn="r" rtl="1"/>
            <a:r>
              <a:rPr lang="fa-IR" sz="2000" dirty="0">
                <a:cs typeface="2  Koodak" panose="00000700000000000000" pitchFamily="2" charset="-78"/>
              </a:rPr>
              <a:t>توضیح دهید که به این کارها مسئولیت در مقابل خود گفته میشود. این کارها را هر چقدر هم که سخت به نظر برسد باید انجام</a:t>
            </a:r>
          </a:p>
          <a:p>
            <a:pPr algn="r" rtl="1"/>
            <a:r>
              <a:rPr lang="fa-IR" sz="2000" dirty="0">
                <a:cs typeface="2  Koodak" panose="00000700000000000000" pitchFamily="2" charset="-78"/>
              </a:rPr>
              <a:t>داد چون نتایج خوبی دارد. نتایج چند مورد ازاین کارها را از خود کودکان بپرسید</a:t>
            </a:r>
            <a:r>
              <a:rPr lang="fa-IR" sz="2000" dirty="0" smtClean="0">
                <a:cs typeface="2  Koodak" panose="00000700000000000000" pitchFamily="2" charset="-78"/>
              </a:rPr>
              <a:t>.</a:t>
            </a:r>
            <a:endParaRPr lang="fa-IR" sz="20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02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مسوولیت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در مقابل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دیگران</a:t>
            </a:r>
            <a:endParaRPr lang="en-US" sz="4000" b="1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sz="2800" b="1" dirty="0">
                <a:cs typeface="2  Koodak" panose="00000700000000000000" pitchFamily="2" charset="-78"/>
              </a:rPr>
              <a:t>دیگران چه </a:t>
            </a:r>
            <a:r>
              <a:rPr lang="fa-IR" sz="2800" b="1" dirty="0" smtClean="0">
                <a:cs typeface="2  Koodak" panose="00000700000000000000" pitchFamily="2" charset="-78"/>
              </a:rPr>
              <a:t>مسئولیت هایی </a:t>
            </a:r>
            <a:r>
              <a:rPr lang="fa-IR" sz="2800" b="1" dirty="0">
                <a:cs typeface="2  Koodak" panose="00000700000000000000" pitchFamily="2" charset="-78"/>
              </a:rPr>
              <a:t>در مورد شما دارند </a:t>
            </a:r>
            <a:endParaRPr lang="fa-IR" sz="2800" b="1" dirty="0" smtClean="0">
              <a:cs typeface="2  Koodak" panose="00000700000000000000" pitchFamily="2" charset="-78"/>
            </a:endParaRPr>
          </a:p>
          <a:p>
            <a:r>
              <a:rPr lang="fa-IR" sz="2800" b="1" dirty="0" smtClean="0">
                <a:cs typeface="2  Koodak" panose="00000700000000000000" pitchFamily="2" charset="-78"/>
              </a:rPr>
              <a:t> </a:t>
            </a:r>
            <a:r>
              <a:rPr lang="fa-IR" sz="2800" b="1" dirty="0">
                <a:cs typeface="2  Koodak" panose="00000700000000000000" pitchFamily="2" charset="-78"/>
              </a:rPr>
              <a:t>شما چه مسئولیتی در مورد خانواده دارید </a:t>
            </a:r>
            <a:endParaRPr lang="fa-IR" sz="2800" b="1" dirty="0" smtClean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fa-IR" sz="2800" b="1" dirty="0" smtClean="0">
                <a:cs typeface="2  Koodak" panose="00000700000000000000" pitchFamily="2" charset="-78"/>
              </a:rPr>
              <a:t>و </a:t>
            </a:r>
            <a:r>
              <a:rPr lang="fa-IR" sz="2800" b="1" dirty="0">
                <a:cs typeface="2  Koodak" panose="00000700000000000000" pitchFamily="2" charset="-78"/>
              </a:rPr>
              <a:t>چه کارهایی را باید برای آنها </a:t>
            </a:r>
            <a:r>
              <a:rPr lang="fa-IR" sz="2800" b="1" dirty="0" smtClean="0">
                <a:cs typeface="2  Koodak" panose="00000700000000000000" pitchFamily="2" charset="-78"/>
              </a:rPr>
              <a:t>انجام دهید</a:t>
            </a:r>
          </a:p>
          <a:p>
            <a:pPr marL="0" indent="0">
              <a:buNone/>
            </a:pPr>
            <a:endParaRPr lang="fa-IR" sz="2800" b="1" dirty="0">
              <a:cs typeface="2  Koodak" panose="00000700000000000000" pitchFamily="2" charset="-78"/>
            </a:endParaRPr>
          </a:p>
          <a:p>
            <a:r>
              <a:rPr lang="fa-IR" sz="2800" dirty="0">
                <a:cs typeface="2  Koodak" panose="00000700000000000000" pitchFamily="2" charset="-78"/>
              </a:rPr>
              <a:t>برای مثال در مورد مسئولیت مقابل </a:t>
            </a:r>
            <a:endParaRPr lang="fa-IR" sz="2800" dirty="0" smtClean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fa-IR" sz="2800" dirty="0" smtClean="0">
                <a:cs typeface="2  Koodak" panose="00000700000000000000" pitchFamily="2" charset="-78"/>
              </a:rPr>
              <a:t>مدرسه </a:t>
            </a:r>
            <a:r>
              <a:rPr lang="fa-IR" sz="2800" dirty="0">
                <a:cs typeface="2  Koodak" panose="00000700000000000000" pitchFamily="2" charset="-78"/>
              </a:rPr>
              <a:t>درس خواندن، ارتباط صمیمی با دوستان و احترام </a:t>
            </a:r>
            <a:r>
              <a:rPr lang="fa-IR" sz="2800" dirty="0" smtClean="0">
                <a:cs typeface="2  Koodak" panose="00000700000000000000" pitchFamily="2" charset="-78"/>
              </a:rPr>
              <a:t>را</a:t>
            </a:r>
          </a:p>
          <a:p>
            <a:pPr marL="0" indent="0">
              <a:buNone/>
            </a:pPr>
            <a:r>
              <a:rPr lang="fa-IR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>
                <a:cs typeface="2  Koodak" panose="00000700000000000000" pitchFamily="2" charset="-78"/>
              </a:rPr>
              <a:t>شرح دهید.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100" name="Picture 4" descr="Image result for â«ÙØ³ÙÙÙÛØª Ú©ÙØ¯Ú©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1" y="2962140"/>
            <a:ext cx="4146996" cy="35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6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b="1" dirty="0">
                <a:solidFill>
                  <a:srgbClr val="FFFF00"/>
                </a:solidFill>
                <a:cs typeface="2  Koodak" panose="00000700000000000000" pitchFamily="2" charset="-78"/>
              </a:rPr>
              <a:t>تمرین </a:t>
            </a:r>
            <a:r>
              <a:rPr lang="fa-IR" sz="40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19</a:t>
            </a:r>
            <a:endParaRPr lang="en-US" sz="40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>
                <a:cs typeface="2  Koodak" panose="00000700000000000000" pitchFamily="2" charset="-78"/>
              </a:rPr>
              <a:t>روی کاغذی که جدول بندی شده انواع و اقسام مسئولیتها را در قبال خود، خانواده، دوستان، مدرسه، و جامعه بنویسید. </a:t>
            </a:r>
            <a:r>
              <a:rPr lang="fa-IR" sz="2400" dirty="0" smtClean="0">
                <a:cs typeface="2  Koodak" panose="00000700000000000000" pitchFamily="2" charset="-78"/>
              </a:rPr>
              <a:t>نوشته ها</a:t>
            </a:r>
            <a:r>
              <a:rPr lang="fa-IR" sz="2400" dirty="0">
                <a:cs typeface="2  Koodak" panose="00000700000000000000" pitchFamily="2" charset="-78"/>
              </a:rPr>
              <a:t> </a:t>
            </a:r>
            <a:r>
              <a:rPr lang="fa-IR" sz="2400" dirty="0" smtClean="0">
                <a:cs typeface="2  Koodak" panose="00000700000000000000" pitchFamily="2" charset="-78"/>
              </a:rPr>
              <a:t>را </a:t>
            </a:r>
            <a:r>
              <a:rPr lang="fa-IR" sz="2400" dirty="0">
                <a:cs typeface="2  Koodak" panose="00000700000000000000" pitchFamily="2" charset="-78"/>
              </a:rPr>
              <a:t>به تعداد زیاد و </a:t>
            </a:r>
            <a:r>
              <a:rPr lang="fa-IR" sz="2400" dirty="0" smtClean="0">
                <a:cs typeface="2  Koodak" panose="00000700000000000000" pitchFamily="2" charset="-78"/>
              </a:rPr>
              <a:t>ترجیحا </a:t>
            </a:r>
            <a:r>
              <a:rPr lang="fa-IR" sz="2400" dirty="0">
                <a:cs typeface="2  Koodak" panose="00000700000000000000" pitchFamily="2" charset="-78"/>
              </a:rPr>
              <a:t>روی کاغذهای رنگی تکثیر کنید، جداول را برش بزنید تا به صورت کارتهای کوچکی دربیایند. </a:t>
            </a:r>
            <a:endParaRPr lang="fa-IR" sz="2400" dirty="0" smtClean="0">
              <a:cs typeface="2  Koodak" panose="00000700000000000000" pitchFamily="2" charset="-78"/>
            </a:endParaRPr>
          </a:p>
          <a:p>
            <a:pPr algn="r" rtl="1"/>
            <a:r>
              <a:rPr lang="fa-IR" sz="2400" dirty="0" smtClean="0">
                <a:cs typeface="2  Koodak" panose="00000700000000000000" pitchFamily="2" charset="-78"/>
              </a:rPr>
              <a:t>کودکان</a:t>
            </a:r>
            <a:r>
              <a:rPr lang="fa-IR" sz="2400" dirty="0">
                <a:cs typeface="2  Koodak" panose="00000700000000000000" pitchFamily="2" charset="-78"/>
              </a:rPr>
              <a:t> </a:t>
            </a:r>
            <a:r>
              <a:rPr lang="fa-IR" sz="2400" dirty="0" smtClean="0">
                <a:cs typeface="2  Koodak" panose="00000700000000000000" pitchFamily="2" charset="-78"/>
              </a:rPr>
              <a:t>را گروه بندی </a:t>
            </a:r>
            <a:r>
              <a:rPr lang="fa-IR" sz="2400" dirty="0">
                <a:cs typeface="2  Koodak" panose="00000700000000000000" pitchFamily="2" charset="-78"/>
              </a:rPr>
              <a:t>کنید و تعدادی از کاغذها را در اختیار هر گروه قراردهید و از آنها بخواهید از بین کارتهایی که در اختیارشان قرار</a:t>
            </a:r>
          </a:p>
          <a:p>
            <a:pPr marL="0" indent="0" algn="r" rtl="1">
              <a:buNone/>
            </a:pPr>
            <a:r>
              <a:rPr lang="fa-IR" sz="2400" dirty="0">
                <a:cs typeface="2  Koodak" panose="00000700000000000000" pitchFamily="2" charset="-78"/>
              </a:rPr>
              <a:t>گرفته، وظایفی را که انجام میدهند انتخاب کنند. </a:t>
            </a:r>
            <a:endParaRPr lang="fa-IR" sz="2400" dirty="0" smtClean="0">
              <a:cs typeface="2  Koodak" panose="00000700000000000000" pitchFamily="2" charset="-78"/>
            </a:endParaRPr>
          </a:p>
          <a:p>
            <a:pPr algn="r" rtl="1"/>
            <a:r>
              <a:rPr lang="fa-IR" sz="2400" dirty="0" smtClean="0">
                <a:cs typeface="2  Koodak" panose="00000700000000000000" pitchFamily="2" charset="-78"/>
              </a:rPr>
              <a:t>سپس </a:t>
            </a:r>
            <a:r>
              <a:rPr lang="fa-IR" sz="2400" dirty="0">
                <a:cs typeface="2  Koodak" panose="00000700000000000000" pitchFamily="2" charset="-78"/>
              </a:rPr>
              <a:t>کارتهای وظایفی را که باید انجام دهند ولی </a:t>
            </a:r>
            <a:r>
              <a:rPr lang="fa-IR" sz="2400" dirty="0" smtClean="0">
                <a:cs typeface="2  Koodak" panose="00000700000000000000" pitchFamily="2" charset="-78"/>
              </a:rPr>
              <a:t>معمولا </a:t>
            </a:r>
            <a:r>
              <a:rPr lang="fa-IR" sz="2400" dirty="0">
                <a:cs typeface="2  Koodak" panose="00000700000000000000" pitchFamily="2" charset="-78"/>
              </a:rPr>
              <a:t>انجام </a:t>
            </a:r>
            <a:r>
              <a:rPr lang="fa-IR" sz="2400" dirty="0" smtClean="0">
                <a:cs typeface="2  Koodak" panose="00000700000000000000" pitchFamily="2" charset="-78"/>
              </a:rPr>
              <a:t>نمیدهند مشخص </a:t>
            </a:r>
            <a:r>
              <a:rPr lang="fa-IR" sz="2400" dirty="0">
                <a:cs typeface="2  Koodak" panose="00000700000000000000" pitchFamily="2" charset="-78"/>
              </a:rPr>
              <a:t>کنند. </a:t>
            </a:r>
            <a:endParaRPr lang="fa-IR" sz="2400" dirty="0" smtClean="0">
              <a:cs typeface="2  Koodak" panose="00000700000000000000" pitchFamily="2" charset="-78"/>
            </a:endParaRPr>
          </a:p>
          <a:p>
            <a:pPr algn="r" rtl="1"/>
            <a:r>
              <a:rPr lang="fa-IR" sz="2400" dirty="0" smtClean="0">
                <a:cs typeface="2  Koodak" panose="00000700000000000000" pitchFamily="2" charset="-78"/>
              </a:rPr>
              <a:t>اگر </a:t>
            </a:r>
            <a:r>
              <a:rPr lang="fa-IR" sz="2400" dirty="0">
                <a:cs typeface="2  Koodak" panose="00000700000000000000" pitchFamily="2" charset="-78"/>
              </a:rPr>
              <a:t>بعضی کارتها انتخاب </a:t>
            </a:r>
            <a:r>
              <a:rPr lang="fa-IR" sz="2400" dirty="0" smtClean="0">
                <a:cs typeface="2  Koodak" panose="00000700000000000000" pitchFamily="2" charset="-78"/>
              </a:rPr>
              <a:t>نشده اند</a:t>
            </a:r>
            <a:r>
              <a:rPr lang="fa-IR" sz="2400" dirty="0">
                <a:cs typeface="2  Koodak" panose="00000700000000000000" pitchFamily="2" charset="-78"/>
              </a:rPr>
              <a:t>، آن مسئولیت و دلایل لزوم انجام آن را به روش بارش فکر به بحث بگذارید.</a:t>
            </a:r>
            <a:endParaRPr lang="en-US" sz="24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15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b="1" dirty="0">
                <a:solidFill>
                  <a:srgbClr val="FFC000"/>
                </a:solidFill>
                <a:cs typeface="2  Koodak" panose="00000700000000000000" pitchFamily="2" charset="-78"/>
              </a:rPr>
              <a:t>تمرین </a:t>
            </a:r>
            <a:r>
              <a:rPr lang="fa-IR" sz="4000" b="1" dirty="0" smtClean="0">
                <a:solidFill>
                  <a:srgbClr val="FFC000"/>
                </a:solidFill>
                <a:cs typeface="2  Koodak" panose="00000700000000000000" pitchFamily="2" charset="-78"/>
              </a:rPr>
              <a:t>20</a:t>
            </a:r>
            <a:endParaRPr lang="en-US" sz="4000" dirty="0">
              <a:solidFill>
                <a:srgbClr val="FFC0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>
                <a:cs typeface="2  Koodak" panose="00000700000000000000" pitchFamily="2" charset="-78"/>
              </a:rPr>
              <a:t>کودکان را گروهبندی کنید به هرگروه بگویید چند مسئولیت را تعیین و مشخص کنند که چه کسی بهتر است آن را انجام </a:t>
            </a:r>
            <a:r>
              <a:rPr lang="fa-IR" sz="3200">
                <a:cs typeface="2  Koodak" panose="00000700000000000000" pitchFamily="2" charset="-78"/>
              </a:rPr>
              <a:t>دهد </a:t>
            </a:r>
            <a:r>
              <a:rPr lang="fa-IR" sz="3200" smtClean="0">
                <a:cs typeface="2  Koodak" panose="00000700000000000000" pitchFamily="2" charset="-78"/>
              </a:rPr>
              <a:t>وچه کسی </a:t>
            </a:r>
            <a:r>
              <a:rPr lang="fa-IR" sz="3200" dirty="0">
                <a:cs typeface="2  Koodak" panose="00000700000000000000" pitchFamily="2" charset="-78"/>
              </a:rPr>
              <a:t>یا کسانی از انجام آن </a:t>
            </a:r>
            <a:r>
              <a:rPr lang="fa-IR" sz="3200">
                <a:cs typeface="2  Koodak" panose="00000700000000000000" pitchFamily="2" charset="-78"/>
              </a:rPr>
              <a:t>سود </a:t>
            </a:r>
            <a:r>
              <a:rPr lang="fa-IR" sz="3200" smtClean="0">
                <a:cs typeface="2  Koodak" panose="00000700000000000000" pitchFamily="2" charset="-78"/>
              </a:rPr>
              <a:t>می برند</a:t>
            </a:r>
            <a:r>
              <a:rPr lang="fa-IR" sz="3200" dirty="0">
                <a:cs typeface="2  Koodak" panose="00000700000000000000" pitchFamily="2" charset="-78"/>
              </a:rPr>
              <a:t>، سپس هر گروه یکی از </a:t>
            </a:r>
            <a:r>
              <a:rPr lang="fa-IR" sz="3200">
                <a:cs typeface="2  Koodak" panose="00000700000000000000" pitchFamily="2" charset="-78"/>
              </a:rPr>
              <a:t>آن </a:t>
            </a:r>
            <a:r>
              <a:rPr lang="fa-IR" sz="3200" smtClean="0">
                <a:cs typeface="2  Koodak" panose="00000700000000000000" pitchFamily="2" charset="-78"/>
              </a:rPr>
              <a:t>مسئولیت ها </a:t>
            </a:r>
            <a:r>
              <a:rPr lang="fa-IR" sz="3200" dirty="0">
                <a:cs typeface="2  Koodak" panose="00000700000000000000" pitchFamily="2" charset="-78"/>
              </a:rPr>
              <a:t>را برای دیگران </a:t>
            </a:r>
            <a:r>
              <a:rPr lang="fa-IR" sz="3200">
                <a:cs typeface="2  Koodak" panose="00000700000000000000" pitchFamily="2" charset="-78"/>
              </a:rPr>
              <a:t>شرح </a:t>
            </a:r>
            <a:r>
              <a:rPr lang="fa-IR" sz="3200" smtClean="0">
                <a:cs typeface="2  Koodak" panose="00000700000000000000" pitchFamily="2" charset="-78"/>
              </a:rPr>
              <a:t>بدهد.</a:t>
            </a:r>
            <a:endParaRPr lang="en-US" sz="32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331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2" descr="Image result for self awareness skil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549"/>
            <a:ext cx="12192000" cy="68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03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هدف: کودکان </a:t>
            </a:r>
            <a:r>
              <a:rPr lang="fa-IR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چهار زمینه ی کلی را </a:t>
            </a:r>
            <a:r>
              <a:rPr lang="fa-IR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بشناسند</a:t>
            </a:r>
            <a:endParaRPr lang="en-US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50772"/>
            <a:ext cx="11029615" cy="4597757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2400" dirty="0" smtClean="0"/>
              <a:t> </a:t>
            </a:r>
            <a:r>
              <a:rPr lang="fa-IR" sz="2800" b="1" dirty="0" smtClean="0">
                <a:solidFill>
                  <a:srgbClr val="C00000"/>
                </a:solidFill>
                <a:cs typeface="2  Koodak" panose="00000700000000000000" pitchFamily="2" charset="-78"/>
              </a:rPr>
              <a:t>ویژگی های </a:t>
            </a:r>
            <a:r>
              <a:rPr lang="fa-IR" sz="2800" b="1" dirty="0">
                <a:solidFill>
                  <a:srgbClr val="C00000"/>
                </a:solidFill>
                <a:cs typeface="2  Koodak" panose="00000700000000000000" pitchFamily="2" charset="-78"/>
              </a:rPr>
              <a:t>بدنشان و تصویری که از آن </a:t>
            </a:r>
            <a:r>
              <a:rPr lang="fa-IR" sz="2800" b="1" dirty="0" smtClean="0">
                <a:solidFill>
                  <a:srgbClr val="C00000"/>
                </a:solidFill>
                <a:cs typeface="2  Koodak" panose="00000700000000000000" pitchFamily="2" charset="-78"/>
              </a:rPr>
              <a:t>دارند</a:t>
            </a:r>
            <a:endParaRPr lang="fa-IR" sz="2800" dirty="0">
              <a:solidFill>
                <a:srgbClr val="C00000"/>
              </a:solidFill>
              <a:cs typeface="2  Koodak" panose="00000700000000000000" pitchFamily="2" charset="-78"/>
            </a:endParaRPr>
          </a:p>
          <a:p>
            <a:pPr algn="r" rtl="1"/>
            <a:r>
              <a:rPr lang="fa-IR" sz="2800" b="1" dirty="0" smtClean="0">
                <a:solidFill>
                  <a:srgbClr val="00B050"/>
                </a:solidFill>
                <a:cs typeface="2  Koodak" panose="00000700000000000000" pitchFamily="2" charset="-78"/>
              </a:rPr>
              <a:t>ویژگی ها</a:t>
            </a:r>
            <a:r>
              <a:rPr lang="fa-IR" sz="2800" b="1" dirty="0">
                <a:solidFill>
                  <a:srgbClr val="00B050"/>
                </a:solidFill>
                <a:cs typeface="2  Koodak" panose="00000700000000000000" pitchFamily="2" charset="-78"/>
              </a:rPr>
              <a:t>، علائق، </a:t>
            </a:r>
            <a:r>
              <a:rPr lang="fa-IR" sz="2800" b="1" dirty="0" smtClean="0">
                <a:solidFill>
                  <a:srgbClr val="00B050"/>
                </a:solidFill>
                <a:cs typeface="2  Koodak" panose="00000700000000000000" pitchFamily="2" charset="-78"/>
              </a:rPr>
              <a:t>خواسته</a:t>
            </a:r>
            <a:r>
              <a:rPr lang="en-US" sz="2800" b="1" dirty="0" smtClean="0">
                <a:solidFill>
                  <a:srgbClr val="00B050"/>
                </a:solidFill>
                <a:cs typeface="2  Koodak" panose="00000700000000000000" pitchFamily="2" charset="-78"/>
              </a:rPr>
              <a:t> </a:t>
            </a:r>
            <a:r>
              <a:rPr lang="fa-IR" sz="2800" b="1" dirty="0" smtClean="0">
                <a:solidFill>
                  <a:srgbClr val="00B050"/>
                </a:solidFill>
                <a:cs typeface="2  Koodak" panose="00000700000000000000" pitchFamily="2" charset="-78"/>
              </a:rPr>
              <a:t>ها </a:t>
            </a:r>
            <a:r>
              <a:rPr lang="fa-IR" sz="2800" b="1" dirty="0">
                <a:solidFill>
                  <a:srgbClr val="00B050"/>
                </a:solidFill>
                <a:cs typeface="2  Koodak" panose="00000700000000000000" pitchFamily="2" charset="-78"/>
              </a:rPr>
              <a:t>و نیازهای </a:t>
            </a:r>
            <a:r>
              <a:rPr lang="fa-IR" sz="2800" b="1" dirty="0" smtClean="0">
                <a:solidFill>
                  <a:srgbClr val="00B050"/>
                </a:solidFill>
                <a:cs typeface="2  Koodak" panose="00000700000000000000" pitchFamily="2" charset="-78"/>
              </a:rPr>
              <a:t>خود</a:t>
            </a:r>
            <a:endParaRPr lang="fa-IR" sz="2800" b="1" dirty="0">
              <a:solidFill>
                <a:srgbClr val="00B050"/>
              </a:solidFill>
              <a:cs typeface="2  Koodak" panose="00000700000000000000" pitchFamily="2" charset="-78"/>
            </a:endParaRPr>
          </a:p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oodak" panose="00000700000000000000" pitchFamily="2" charset="-78"/>
              </a:rPr>
              <a:t>توانایی ها </a:t>
            </a:r>
            <a:r>
              <a:rPr lang="fa-IR" sz="3200" b="1" dirty="0">
                <a:solidFill>
                  <a:srgbClr val="00B0F0"/>
                </a:solidFill>
                <a:cs typeface="2  Koodak" panose="00000700000000000000" pitchFamily="2" charset="-78"/>
              </a:rPr>
              <a:t>و </a:t>
            </a:r>
            <a:r>
              <a:rPr lang="fa-IR" sz="3200" b="1" dirty="0" smtClean="0">
                <a:solidFill>
                  <a:srgbClr val="00B0F0"/>
                </a:solidFill>
                <a:cs typeface="2  Koodak" panose="00000700000000000000" pitchFamily="2" charset="-78"/>
              </a:rPr>
              <a:t>ناتوانی های </a:t>
            </a:r>
            <a:r>
              <a:rPr lang="fa-IR" sz="3200" b="1" dirty="0" smtClean="0">
                <a:solidFill>
                  <a:srgbClr val="00B0F0"/>
                </a:solidFill>
                <a:cs typeface="2  Koodak" panose="00000700000000000000" pitchFamily="2" charset="-78"/>
              </a:rPr>
              <a:t>خود</a:t>
            </a:r>
            <a:endParaRPr lang="fa-IR" sz="3200" dirty="0">
              <a:solidFill>
                <a:srgbClr val="00B0F0"/>
              </a:solidFill>
              <a:cs typeface="2  Koodak" panose="00000700000000000000" pitchFamily="2" charset="-78"/>
            </a:endParaRPr>
          </a:p>
          <a:p>
            <a:pPr algn="r" rtl="1"/>
            <a:r>
              <a:rPr lang="fa-IR" sz="3200" b="1" dirty="0" smtClean="0">
                <a:solidFill>
                  <a:srgbClr val="7030A0"/>
                </a:solidFill>
                <a:cs typeface="2  Koodak" panose="00000700000000000000" pitchFamily="2" charset="-78"/>
              </a:rPr>
              <a:t>مسئولیت هایی </a:t>
            </a:r>
            <a:r>
              <a:rPr lang="fa-IR" sz="3200" b="1" dirty="0">
                <a:solidFill>
                  <a:srgbClr val="7030A0"/>
                </a:solidFill>
                <a:cs typeface="2  Koodak" panose="00000700000000000000" pitchFamily="2" charset="-78"/>
              </a:rPr>
              <a:t>که در قبال خود و دیگران </a:t>
            </a:r>
            <a:r>
              <a:rPr lang="fa-IR" sz="3200" b="1" dirty="0" smtClean="0">
                <a:solidFill>
                  <a:srgbClr val="7030A0"/>
                </a:solidFill>
                <a:cs typeface="2  Koodak" panose="00000700000000000000" pitchFamily="2" charset="-78"/>
              </a:rPr>
              <a:t>دارند، همینطور </a:t>
            </a:r>
            <a:r>
              <a:rPr lang="fa-IR" sz="3200" b="1" dirty="0" smtClean="0">
                <a:solidFill>
                  <a:srgbClr val="7030A0"/>
                </a:solidFill>
                <a:cs typeface="2  Koodak" panose="00000700000000000000" pitchFamily="2" charset="-78"/>
              </a:rPr>
              <a:t>هدف ها</a:t>
            </a:r>
            <a:endParaRPr lang="fa-IR" sz="3200" b="1" dirty="0" smtClean="0">
              <a:solidFill>
                <a:srgbClr val="7030A0"/>
              </a:solidFill>
              <a:cs typeface="2  Koodak" panose="00000700000000000000" pitchFamily="2" charset="-78"/>
            </a:endParaRPr>
          </a:p>
          <a:p>
            <a:pPr marL="0" indent="0" algn="r" rtl="1">
              <a:buNone/>
            </a:pPr>
            <a:endParaRPr lang="fa-IR" sz="2400" b="1" dirty="0" smtClean="0">
              <a:cs typeface="2  Koodak" panose="00000700000000000000" pitchFamily="2" charset="-78"/>
            </a:endParaRPr>
          </a:p>
          <a:p>
            <a:pPr marL="0" indent="0" algn="ctr" rtl="1">
              <a:buNone/>
            </a:pPr>
            <a:r>
              <a:rPr lang="fa-IR" sz="4000" b="1" dirty="0" smtClean="0">
                <a:cs typeface="2  Koodak" panose="00000700000000000000" pitchFamily="2" charset="-78"/>
              </a:rPr>
              <a:t>و بتوانند </a:t>
            </a:r>
            <a:r>
              <a:rPr lang="fa-IR" sz="4000" b="1" dirty="0" smtClean="0">
                <a:cs typeface="2  Koodak" panose="00000700000000000000" pitchFamily="2" charset="-78"/>
              </a:rPr>
              <a:t>تفاوت ها وشباهت های خود </a:t>
            </a:r>
            <a:r>
              <a:rPr lang="fa-IR" sz="4000" b="1" dirty="0" smtClean="0">
                <a:cs typeface="2  Koodak" panose="00000700000000000000" pitchFamily="2" charset="-78"/>
              </a:rPr>
              <a:t>را با دیگران </a:t>
            </a:r>
          </a:p>
          <a:p>
            <a:pPr marL="0" indent="0" algn="ctr" rtl="1">
              <a:buNone/>
            </a:pPr>
            <a:r>
              <a:rPr lang="fa-IR" sz="4000" b="1" dirty="0" smtClean="0">
                <a:cs typeface="2  Koodak" panose="00000700000000000000" pitchFamily="2" charset="-78"/>
              </a:rPr>
              <a:t>تشخیص </a:t>
            </a:r>
            <a:r>
              <a:rPr lang="fa-IR" sz="4000" b="1" dirty="0" smtClean="0">
                <a:cs typeface="2  Koodak" panose="00000700000000000000" pitchFamily="2" charset="-78"/>
              </a:rPr>
              <a:t>دهند </a:t>
            </a:r>
            <a:r>
              <a:rPr lang="fa-IR" sz="4000" b="1" dirty="0">
                <a:cs typeface="2  Koodak" panose="00000700000000000000" pitchFamily="2" charset="-78"/>
              </a:rPr>
              <a:t>و</a:t>
            </a:r>
            <a:r>
              <a:rPr lang="fa-IR" sz="4000" b="1" dirty="0" smtClean="0">
                <a:cs typeface="2  Koodak" panose="00000700000000000000" pitchFamily="2" charset="-78"/>
              </a:rPr>
              <a:t> </a:t>
            </a:r>
            <a:r>
              <a:rPr lang="fa-IR" sz="4000" b="1" dirty="0" smtClean="0">
                <a:cs typeface="2  Koodak" panose="00000700000000000000" pitchFamily="2" charset="-78"/>
              </a:rPr>
              <a:t>محترم بشمارند</a:t>
            </a:r>
            <a:endParaRPr lang="en-US" sz="4000" b="1" dirty="0" smtClean="0">
              <a:cs typeface="2  Koodak" panose="000007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b="1" dirty="0" smtClean="0">
                <a:solidFill>
                  <a:srgbClr val="FFFF00"/>
                </a:solidFill>
                <a:cs typeface="2  Koodak" panose="00000700000000000000" pitchFamily="2" charset="-78"/>
              </a:rPr>
              <a:t>خودآگاهی</a:t>
            </a:r>
            <a:endParaRPr lang="en-US" sz="4800" b="1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64586"/>
            <a:ext cx="11029615" cy="3678303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/>
              <a:t>پایه</a:t>
            </a:r>
            <a:r>
              <a:rPr lang="en-US" sz="3200" dirty="0" smtClean="0"/>
              <a:t>  </a:t>
            </a:r>
            <a:r>
              <a:rPr lang="fa-IR" sz="3200" dirty="0" smtClean="0"/>
              <a:t>شکل</a:t>
            </a:r>
            <a:r>
              <a:rPr lang="en-US" sz="3200" dirty="0" smtClean="0"/>
              <a:t> </a:t>
            </a:r>
            <a:r>
              <a:rPr lang="fa-IR" sz="3200" dirty="0" smtClean="0"/>
              <a:t>گیری اعتماد به نفس در کودک</a:t>
            </a:r>
            <a:endParaRPr lang="en-US" sz="3200" dirty="0"/>
          </a:p>
        </p:txBody>
      </p:sp>
      <p:pic>
        <p:nvPicPr>
          <p:cNvPr id="1026" name="Picture 2" descr="Image result for self awareness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7" y="2064586"/>
            <a:ext cx="5280338" cy="51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4400" dirty="0" smtClean="0">
                <a:solidFill>
                  <a:srgbClr val="FFFF00"/>
                </a:solidFill>
                <a:cs typeface="2  Koodak" panose="00000700000000000000" pitchFamily="2" charset="-78"/>
              </a:rPr>
              <a:t>کار گروهی</a:t>
            </a:r>
            <a:endParaRPr lang="en-US" sz="44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3200" dirty="0" smtClean="0"/>
          </a:p>
          <a:p>
            <a:r>
              <a:rPr lang="fa-IR" sz="3200" dirty="0" smtClean="0">
                <a:cs typeface="2  Koodak" panose="00000700000000000000" pitchFamily="2" charset="-78"/>
              </a:rPr>
              <a:t>تمرینی را پایه ریزی و ایفای نقش کنید که این آگاهی را به کودکان </a:t>
            </a:r>
            <a:r>
              <a:rPr lang="fa-IR" sz="3200" dirty="0" smtClean="0">
                <a:cs typeface="2  Koodak" panose="00000700000000000000" pitchFamily="2" charset="-78"/>
              </a:rPr>
              <a:t>بدهد:</a:t>
            </a:r>
            <a:endParaRPr lang="fa-IR" sz="3200" dirty="0" smtClean="0">
              <a:cs typeface="2  Koodak" panose="00000700000000000000" pitchFamily="2" charset="-78"/>
            </a:endParaRPr>
          </a:p>
          <a:p>
            <a:pPr marL="0" indent="0" algn="ctr">
              <a:buNone/>
            </a:pPr>
            <a:r>
              <a:rPr lang="fa-IR" sz="4300" b="1" dirty="0">
                <a:solidFill>
                  <a:srgbClr val="FF0000"/>
                </a:solidFill>
                <a:cs typeface="2  Koodak" panose="00000700000000000000" pitchFamily="2" charset="-78"/>
              </a:rPr>
              <a:t>آگاهی نسبت به بدن و تصویر </a:t>
            </a:r>
            <a:r>
              <a:rPr lang="fa-IR" sz="4300" b="1" dirty="0" smtClean="0">
                <a:solidFill>
                  <a:srgbClr val="FF0000"/>
                </a:solidFill>
                <a:cs typeface="2  Koodak" panose="00000700000000000000" pitchFamily="2" charset="-78"/>
              </a:rPr>
              <a:t>خود</a:t>
            </a:r>
          </a:p>
          <a:p>
            <a:r>
              <a:rPr lang="fa-IR" sz="3200" b="1" dirty="0" smtClean="0">
                <a:cs typeface="2  Koodak" panose="00000700000000000000" pitchFamily="2" charset="-78"/>
              </a:rPr>
              <a:t>تمرین مناسب یکی از رده های سنی زیر باشد</a:t>
            </a:r>
          </a:p>
          <a:p>
            <a:pPr marL="0" indent="0">
              <a:buNone/>
            </a:pPr>
            <a:r>
              <a:rPr lang="fa-IR" sz="3000" b="1" dirty="0" smtClean="0">
                <a:cs typeface="2  Koodak" panose="00000700000000000000" pitchFamily="2" charset="-78"/>
              </a:rPr>
              <a:t>- پیش </a:t>
            </a:r>
            <a:r>
              <a:rPr lang="fa-IR" sz="3000" b="1" dirty="0" smtClean="0">
                <a:cs typeface="2  Koodak" panose="00000700000000000000" pitchFamily="2" charset="-78"/>
              </a:rPr>
              <a:t>دبستانی تا کلاس دوم</a:t>
            </a:r>
          </a:p>
          <a:p>
            <a:pPr marL="0" indent="0">
              <a:buNone/>
            </a:pPr>
            <a:r>
              <a:rPr lang="fa-IR" sz="3000" b="1" dirty="0" smtClean="0">
                <a:cs typeface="2  Koodak" panose="00000700000000000000" pitchFamily="2" charset="-78"/>
              </a:rPr>
              <a:t>- کلاس </a:t>
            </a:r>
            <a:r>
              <a:rPr lang="fa-IR" sz="3000" b="1" dirty="0" smtClean="0">
                <a:cs typeface="2  Koodak" panose="00000700000000000000" pitchFamily="2" charset="-78"/>
              </a:rPr>
              <a:t>سوم و چهارم</a:t>
            </a:r>
          </a:p>
          <a:p>
            <a:pPr marL="0" indent="0">
              <a:buNone/>
            </a:pPr>
            <a:r>
              <a:rPr lang="fa-IR" sz="3000" b="1" dirty="0" smtClean="0">
                <a:cs typeface="2  Koodak" panose="00000700000000000000" pitchFamily="2" charset="-78"/>
              </a:rPr>
              <a:t>- کلاس </a:t>
            </a:r>
            <a:r>
              <a:rPr lang="fa-IR" sz="3000" b="1" dirty="0" smtClean="0">
                <a:cs typeface="2  Koodak" panose="00000700000000000000" pitchFamily="2" charset="-78"/>
              </a:rPr>
              <a:t>پنجم وششم</a:t>
            </a:r>
            <a:endParaRPr lang="en-US" sz="3000" dirty="0">
              <a:cs typeface="2  Koodak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146" name="Picture 2" descr="Image result for self awareness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1" y="418049"/>
            <a:ext cx="2703300" cy="23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4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4400" dirty="0" smtClean="0">
                <a:solidFill>
                  <a:srgbClr val="FFFF00"/>
                </a:solidFill>
                <a:cs typeface="2  Koodak" panose="00000700000000000000" pitchFamily="2" charset="-78"/>
              </a:rPr>
              <a:t>کار گروهی</a:t>
            </a:r>
            <a:endParaRPr lang="en-US" sz="44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 smtClean="0"/>
              <a:t>گروه ها مثال ها </a:t>
            </a:r>
            <a:r>
              <a:rPr lang="fa-IR" sz="3200" dirty="0" smtClean="0"/>
              <a:t>را بخوانند و دو گروه اجرا کنند</a:t>
            </a:r>
          </a:p>
          <a:p>
            <a:r>
              <a:rPr lang="fa-IR" sz="3200" dirty="0" smtClean="0"/>
              <a:t>برای چه سنی است؟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146" name="Picture 2" descr="Image result for self awareness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1" y="418049"/>
            <a:ext cx="2703300" cy="23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2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4400" dirty="0" smtClean="0">
                <a:solidFill>
                  <a:srgbClr val="FFFF00"/>
                </a:solidFill>
                <a:cs typeface="2  Koodak" panose="00000700000000000000" pitchFamily="2" charset="-78"/>
              </a:rPr>
              <a:t>کار گروهی</a:t>
            </a:r>
            <a:endParaRPr lang="en-US" sz="44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cs typeface="2  Koodak" panose="00000700000000000000" pitchFamily="2" charset="-78"/>
              </a:rPr>
              <a:t>چند نکته برای همه </a:t>
            </a:r>
            <a:r>
              <a:rPr lang="fa-IR" sz="3200" dirty="0" smtClean="0">
                <a:cs typeface="2  Koodak" panose="00000700000000000000" pitchFamily="2" charset="-78"/>
              </a:rPr>
              <a:t>مهارت ها</a:t>
            </a:r>
            <a:endParaRPr lang="en-US" sz="3200" dirty="0" smtClean="0">
              <a:cs typeface="2  Koodak" panose="00000700000000000000" pitchFamily="2" charset="-78"/>
            </a:endParaRPr>
          </a:p>
          <a:p>
            <a:r>
              <a:rPr lang="fa-IR" sz="3200" dirty="0" smtClean="0">
                <a:cs typeface="2  Koodak" panose="00000700000000000000" pitchFamily="2" charset="-78"/>
              </a:rPr>
              <a:t>هرچه سن پایین تر، استفاده از بازی بیشتر و کلام، ساده تر و </a:t>
            </a:r>
            <a:r>
              <a:rPr lang="fa-IR" sz="3200" dirty="0" smtClean="0">
                <a:cs typeface="2  Koodak" panose="00000700000000000000" pitchFamily="2" charset="-78"/>
              </a:rPr>
              <a:t>کوتاه تر</a:t>
            </a:r>
            <a:endParaRPr lang="fa-IR" sz="3200" dirty="0" smtClean="0">
              <a:cs typeface="2  Koodak" panose="00000700000000000000" pitchFamily="2" charset="-78"/>
            </a:endParaRPr>
          </a:p>
          <a:p>
            <a:r>
              <a:rPr lang="fa-IR" sz="3200" dirty="0" smtClean="0">
                <a:cs typeface="2  Koodak" panose="00000700000000000000" pitchFamily="2" charset="-78"/>
              </a:rPr>
              <a:t>حتی </a:t>
            </a:r>
            <a:r>
              <a:rPr lang="fa-IR" sz="3200" dirty="0" smtClean="0">
                <a:cs typeface="2  Koodak" panose="00000700000000000000" pitchFamily="2" charset="-78"/>
              </a:rPr>
              <a:t>افراد هم</a:t>
            </a:r>
            <a:r>
              <a:rPr lang="fa-IR" sz="3200" dirty="0" smtClean="0">
                <a:cs typeface="2  Koodak" panose="00000700000000000000" pitchFamily="2" charset="-78"/>
              </a:rPr>
              <a:t>سن </a:t>
            </a:r>
            <a:r>
              <a:rPr lang="fa-IR" sz="3200" dirty="0" smtClean="0">
                <a:cs typeface="2  Koodak" panose="00000700000000000000" pitchFamily="2" charset="-78"/>
              </a:rPr>
              <a:t>ما هم هنوز بازی </a:t>
            </a:r>
            <a:r>
              <a:rPr lang="fa-IR" sz="3200" dirty="0" smtClean="0">
                <a:cs typeface="2  Koodak" panose="00000700000000000000" pitchFamily="2" charset="-78"/>
              </a:rPr>
              <a:t>کردن را دوست </a:t>
            </a:r>
            <a:r>
              <a:rPr lang="fa-IR" sz="3200" dirty="0" smtClean="0">
                <a:cs typeface="2  Koodak" panose="00000700000000000000" pitchFamily="2" charset="-78"/>
              </a:rPr>
              <a:t>دارند!</a:t>
            </a:r>
          </a:p>
          <a:p>
            <a:r>
              <a:rPr lang="fa-IR" sz="3200" dirty="0" smtClean="0">
                <a:cs typeface="2  Koodak" panose="00000700000000000000" pitchFamily="2" charset="-78"/>
              </a:rPr>
              <a:t>مهارت با تمرین وتکرار به دست </a:t>
            </a:r>
            <a:r>
              <a:rPr lang="fa-IR" sz="3200" dirty="0" smtClean="0">
                <a:cs typeface="2  Koodak" panose="00000700000000000000" pitchFamily="2" charset="-78"/>
              </a:rPr>
              <a:t>می آید، </a:t>
            </a:r>
            <a:r>
              <a:rPr lang="fa-IR" sz="3200" dirty="0" smtClean="0">
                <a:cs typeface="2  Koodak" panose="00000700000000000000" pitchFamily="2" charset="-78"/>
              </a:rPr>
              <a:t>پس </a:t>
            </a:r>
            <a:r>
              <a:rPr lang="fa-IR" sz="3200" dirty="0">
                <a:cs typeface="2  Koodak" panose="00000700000000000000" pitchFamily="2" charset="-78"/>
              </a:rPr>
              <a:t>برای تکرار و تمرین مفاهیم </a:t>
            </a:r>
            <a:r>
              <a:rPr lang="fa-IR" sz="3200" dirty="0" smtClean="0">
                <a:cs typeface="2  Koodak" panose="00000700000000000000" pitchFamily="2" charset="-78"/>
              </a:rPr>
              <a:t>ومهارت ها تمام کارکنان</a:t>
            </a:r>
            <a:r>
              <a:rPr lang="fa-IR" sz="3200" dirty="0" smtClean="0">
                <a:cs typeface="2  Koodak" panose="00000700000000000000" pitchFamily="2" charset="-78"/>
              </a:rPr>
              <a:t> </a:t>
            </a:r>
            <a:r>
              <a:rPr lang="fa-IR" sz="3200" dirty="0" smtClean="0">
                <a:cs typeface="2  Koodak" panose="00000700000000000000" pitchFamily="2" charset="-78"/>
              </a:rPr>
              <a:t>مدرسه در همه </a:t>
            </a:r>
            <a:r>
              <a:rPr lang="fa-IR" sz="3200" dirty="0" smtClean="0">
                <a:cs typeface="2  Koodak" panose="00000700000000000000" pitchFamily="2" charset="-78"/>
              </a:rPr>
              <a:t>ساعت ها </a:t>
            </a:r>
            <a:r>
              <a:rPr lang="fa-IR" sz="3200" dirty="0" smtClean="0">
                <a:cs typeface="2  Koodak" panose="00000700000000000000" pitchFamily="2" charset="-78"/>
              </a:rPr>
              <a:t>باید </a:t>
            </a:r>
            <a:r>
              <a:rPr lang="fa-IR" sz="3200" dirty="0" smtClean="0">
                <a:cs typeface="2  Koodak" panose="00000700000000000000" pitchFamily="2" charset="-78"/>
              </a:rPr>
              <a:t>با شما همراهی داشته باشند</a:t>
            </a:r>
            <a:endParaRPr lang="en-US" sz="3000" dirty="0">
              <a:cs typeface="2  Koodak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ﻣﻬﺎﺭﺕﻫﺎی ﺯﻧﺪﮔﯽ ﺑﺮﺍی ﮐﻮﺩﮐﺎﻥ (6 تا 12 ساله) - کرمان 1397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146" name="Picture 2" descr="Image result for self awareness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1" y="418049"/>
            <a:ext cx="2703300" cy="23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b="1" dirty="0">
                <a:solidFill>
                  <a:srgbClr val="FFFF00"/>
                </a:solidFill>
                <a:cs typeface="2  Koodak" panose="00000700000000000000" pitchFamily="2" charset="-78"/>
              </a:rPr>
              <a:t>آگاهی نسبت به بدن و تصویر خود</a:t>
            </a:r>
            <a:endParaRPr lang="en-US" sz="4000" dirty="0">
              <a:solidFill>
                <a:srgbClr val="FFFF00"/>
              </a:solidFill>
              <a:cs typeface="2 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31831"/>
            <a:ext cx="11029615" cy="4797381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cs typeface="2  Koodak" panose="00000700000000000000" pitchFamily="2" charset="-78"/>
              </a:rPr>
              <a:t>کودکان را با </a:t>
            </a:r>
            <a:r>
              <a:rPr lang="fa-IR" sz="2800" b="1" dirty="0" smtClean="0">
                <a:cs typeface="2  Koodak" panose="00000700000000000000" pitchFamily="2" charset="-78"/>
              </a:rPr>
              <a:t>بدن خود </a:t>
            </a:r>
            <a:r>
              <a:rPr lang="fa-IR" sz="2800" dirty="0" smtClean="0">
                <a:cs typeface="2  Koodak" panose="00000700000000000000" pitchFamily="2" charset="-78"/>
              </a:rPr>
              <a:t>آشنا کنید</a:t>
            </a:r>
          </a:p>
          <a:p>
            <a:pPr algn="r" rtl="1"/>
            <a:r>
              <a:rPr lang="fa-IR" sz="2800" dirty="0" smtClean="0">
                <a:cs typeface="2  Koodak" panose="00000700000000000000" pitchFamily="2" charset="-78"/>
              </a:rPr>
              <a:t>آنها را با </a:t>
            </a:r>
            <a:r>
              <a:rPr lang="fa-IR" sz="2800" b="1" dirty="0" smtClean="0">
                <a:cs typeface="2  Koodak" panose="00000700000000000000" pitchFamily="2" charset="-78"/>
              </a:rPr>
              <a:t>شباهت ها </a:t>
            </a:r>
            <a:r>
              <a:rPr lang="fa-IR" sz="2800" b="1" dirty="0">
                <a:cs typeface="2  Koodak" panose="00000700000000000000" pitchFamily="2" charset="-78"/>
              </a:rPr>
              <a:t>و </a:t>
            </a:r>
            <a:r>
              <a:rPr lang="fa-IR" sz="2800" b="1" dirty="0" smtClean="0">
                <a:cs typeface="2  Koodak" panose="00000700000000000000" pitchFamily="2" charset="-78"/>
              </a:rPr>
              <a:t>تفاوت های </a:t>
            </a:r>
            <a:r>
              <a:rPr lang="fa-IR" sz="2800" b="1" dirty="0">
                <a:cs typeface="2  Koodak" panose="00000700000000000000" pitchFamily="2" charset="-78"/>
              </a:rPr>
              <a:t>جسمی و ظاهری که با دیگران دارند </a:t>
            </a:r>
            <a:r>
              <a:rPr lang="fa-IR" sz="2800" dirty="0">
                <a:cs typeface="2  Koodak" panose="00000700000000000000" pitchFamily="2" charset="-78"/>
              </a:rPr>
              <a:t>آشنا </a:t>
            </a:r>
            <a:r>
              <a:rPr lang="fa-IR" sz="2800" dirty="0" smtClean="0">
                <a:cs typeface="2  Koodak" panose="00000700000000000000" pitchFamily="2" charset="-78"/>
              </a:rPr>
              <a:t>می کنید</a:t>
            </a:r>
            <a:endParaRPr lang="en-US" sz="2800" dirty="0" smtClean="0">
              <a:cs typeface="2  Koodak" panose="00000700000000000000" pitchFamily="2" charset="-78"/>
            </a:endParaRPr>
          </a:p>
          <a:p>
            <a:pPr algn="r" rtl="1"/>
            <a:r>
              <a:rPr lang="fa-IR" sz="2800" dirty="0">
                <a:cs typeface="2  Koodak" panose="00000700000000000000" pitchFamily="2" charset="-78"/>
              </a:rPr>
              <a:t>به آنها </a:t>
            </a:r>
            <a:r>
              <a:rPr lang="fa-IR" sz="2800" dirty="0" smtClean="0">
                <a:cs typeface="2  Koodak" panose="00000700000000000000" pitchFamily="2" charset="-78"/>
              </a:rPr>
              <a:t>می آموزید </a:t>
            </a:r>
            <a:r>
              <a:rPr lang="fa-IR" sz="2800" dirty="0">
                <a:cs typeface="2  Koodak" panose="00000700000000000000" pitchFamily="2" charset="-78"/>
              </a:rPr>
              <a:t>که تفاوت داشتن با دیگران </a:t>
            </a:r>
            <a:r>
              <a:rPr lang="fa-IR" sz="2800" dirty="0" smtClean="0">
                <a:cs typeface="2  Koodak" panose="00000700000000000000" pitchFamily="2" charset="-78"/>
              </a:rPr>
              <a:t>اشکالی </a:t>
            </a:r>
            <a:r>
              <a:rPr lang="fa-IR" sz="2800" dirty="0">
                <a:cs typeface="2  Koodak" panose="00000700000000000000" pitchFamily="2" charset="-78"/>
              </a:rPr>
              <a:t>ندارد </a:t>
            </a:r>
            <a:endParaRPr lang="fa-IR" sz="2800" dirty="0" smtClean="0">
              <a:cs typeface="2  Koodak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800" dirty="0" smtClean="0">
                <a:cs typeface="2  Koodak" panose="00000700000000000000" pitchFamily="2" charset="-78"/>
              </a:rPr>
              <a:t>    و </a:t>
            </a:r>
            <a:r>
              <a:rPr lang="fa-IR" sz="2800" dirty="0">
                <a:cs typeface="2  Koodak" panose="00000700000000000000" pitchFamily="2" charset="-78"/>
              </a:rPr>
              <a:t>لازم نیست که </a:t>
            </a:r>
            <a:r>
              <a:rPr lang="fa-IR" sz="2800" dirty="0" smtClean="0">
                <a:cs typeface="2  Koodak" panose="00000700000000000000" pitchFamily="2" charset="-78"/>
              </a:rPr>
              <a:t>آدم ها </a:t>
            </a:r>
            <a:r>
              <a:rPr lang="fa-IR" sz="2800" dirty="0">
                <a:cs typeface="2  Koodak" panose="00000700000000000000" pitchFamily="2" charset="-78"/>
              </a:rPr>
              <a:t>همه شبیه یکدیگر </a:t>
            </a:r>
            <a:r>
              <a:rPr lang="fa-IR" sz="2800" dirty="0" smtClean="0">
                <a:cs typeface="2  Koodak" panose="00000700000000000000" pitchFamily="2" charset="-78"/>
              </a:rPr>
              <a:t>باشند</a:t>
            </a:r>
            <a:endParaRPr lang="en-US" sz="2800" dirty="0" smtClean="0">
              <a:cs typeface="2  Koodak" panose="00000700000000000000" pitchFamily="2" charset="-78"/>
            </a:endParaRPr>
          </a:p>
          <a:p>
            <a:pPr algn="r" rtl="1"/>
            <a:endParaRPr lang="en-US" sz="2800" dirty="0">
              <a:cs typeface="2  Koodak" panose="00000700000000000000" pitchFamily="2" charset="-78"/>
            </a:endParaRPr>
          </a:p>
          <a:p>
            <a:pPr algn="r" rtl="1"/>
            <a:r>
              <a:rPr lang="fa-IR" sz="2800" dirty="0">
                <a:cs typeface="2  Koodak" panose="00000700000000000000" pitchFamily="2" charset="-78"/>
              </a:rPr>
              <a:t>وارد بحث </a:t>
            </a:r>
            <a:r>
              <a:rPr lang="fa-IR" sz="2800" dirty="0" smtClean="0">
                <a:cs typeface="2  Koodak" panose="00000700000000000000" pitchFamily="2" charset="-78"/>
              </a:rPr>
              <a:t>ارزش های </a:t>
            </a:r>
            <a:r>
              <a:rPr lang="fa-IR" sz="2800" dirty="0">
                <a:cs typeface="2  Koodak" panose="00000700000000000000" pitchFamily="2" charset="-78"/>
              </a:rPr>
              <a:t>زیبایی شناختی نشوید </a:t>
            </a:r>
            <a:endParaRPr lang="fa-IR" sz="2800" dirty="0" smtClean="0">
              <a:cs typeface="2  Koodak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800" dirty="0" smtClean="0">
                <a:cs typeface="2  Koodak" panose="00000700000000000000" pitchFamily="2" charset="-78"/>
              </a:rPr>
              <a:t>و </a:t>
            </a:r>
            <a:r>
              <a:rPr lang="fa-IR" sz="2800" dirty="0">
                <a:cs typeface="2  Koodak" panose="00000700000000000000" pitchFamily="2" charset="-78"/>
              </a:rPr>
              <a:t>به همه انواع ظاهرها </a:t>
            </a:r>
            <a:r>
              <a:rPr lang="fa-IR" sz="2800" dirty="0" smtClean="0">
                <a:cs typeface="2  Koodak" panose="00000700000000000000" pitchFamily="2" charset="-78"/>
              </a:rPr>
              <a:t>و </a:t>
            </a:r>
            <a:r>
              <a:rPr lang="fa-IR" sz="2800" dirty="0" smtClean="0">
                <a:cs typeface="2  Koodak" panose="00000700000000000000" pitchFamily="2" charset="-78"/>
              </a:rPr>
              <a:t>تفاوت ها </a:t>
            </a:r>
            <a:r>
              <a:rPr lang="fa-IR" sz="2800" dirty="0">
                <a:cs typeface="2  Koodak" panose="00000700000000000000" pitchFamily="2" charset="-78"/>
              </a:rPr>
              <a:t>به صورت یکسان </a:t>
            </a:r>
            <a:r>
              <a:rPr lang="fa-IR" sz="2800" dirty="0" smtClean="0">
                <a:cs typeface="2  Koodak" panose="00000700000000000000" pitchFamily="2" charset="-78"/>
              </a:rPr>
              <a:t>اهمیت</a:t>
            </a:r>
            <a:r>
              <a:rPr lang="en-US" sz="2800" dirty="0" smtClean="0">
                <a:cs typeface="2  Koodak" panose="00000700000000000000" pitchFamily="2" charset="-78"/>
              </a:rPr>
              <a:t> </a:t>
            </a:r>
            <a:r>
              <a:rPr lang="fa-IR" sz="2800" dirty="0" smtClean="0">
                <a:cs typeface="2  Koodak" panose="00000700000000000000" pitchFamily="2" charset="-78"/>
              </a:rPr>
              <a:t>دهید</a:t>
            </a:r>
            <a:r>
              <a:rPr lang="fa-IR" sz="2800" dirty="0"/>
              <a:t>.</a:t>
            </a:r>
            <a:endParaRPr lang="en-US" sz="2800" dirty="0"/>
          </a:p>
        </p:txBody>
      </p:sp>
      <p:pic>
        <p:nvPicPr>
          <p:cNvPr id="4" name="Picture 6" descr="Image result for self awareness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" y="3760633"/>
            <a:ext cx="3554569" cy="296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7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2202</TotalTime>
  <Words>2868</Words>
  <Application>Microsoft Office PowerPoint</Application>
  <PresentationFormat>Widescreen</PresentationFormat>
  <Paragraphs>208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2  Koodak</vt:lpstr>
      <vt:lpstr>Arial</vt:lpstr>
      <vt:lpstr>B Mitra</vt:lpstr>
      <vt:lpstr>Calibri</vt:lpstr>
      <vt:lpstr>Gill Sans MT</vt:lpstr>
      <vt:lpstr>Majalla UI</vt:lpstr>
      <vt:lpstr>Wingdings 2</vt:lpstr>
      <vt:lpstr>Wingdings 3</vt:lpstr>
      <vt:lpstr>Dividend</vt:lpstr>
      <vt:lpstr>خودآگاهی</vt:lpstr>
      <vt:lpstr>خودآگاهی یعنی چه و به چه کار می آید؟</vt:lpstr>
      <vt:lpstr>خودآگاهی یعنی چه و به چه کار می آید؟</vt:lpstr>
      <vt:lpstr>هدف: کودکان چهار زمینه ی کلی را بشناسند</vt:lpstr>
      <vt:lpstr>خودآگاهی</vt:lpstr>
      <vt:lpstr>کار گروهی</vt:lpstr>
      <vt:lpstr>کار گروهی</vt:lpstr>
      <vt:lpstr>کار گروهی</vt:lpstr>
      <vt:lpstr>آگاهی نسبت به بدن و تصویر خود</vt:lpstr>
      <vt:lpstr>تمرین  1 با داوطلب اول:</vt:lpstr>
      <vt:lpstr>تمرین 2 با  داوطلب دوم</vt:lpstr>
      <vt:lpstr>تمرین 3</vt:lpstr>
      <vt:lpstr>کار گروهی</vt:lpstr>
      <vt:lpstr>تمرین 4</vt:lpstr>
      <vt:lpstr>یک آنتراکت! مهمان سرزده داریم!</vt:lpstr>
      <vt:lpstr>تمرین  5  با داوطلب</vt:lpstr>
      <vt:lpstr>کار گروهی</vt:lpstr>
      <vt:lpstr>کار گروهی</vt:lpstr>
      <vt:lpstr>کار گروهی : آگاهی به ویژگی ها، علائق، خواسته ها و نيازهای خود</vt:lpstr>
      <vt:lpstr>آگاهی به ویژگی ها، علائق، خواسته ها و نيازهای خود</vt:lpstr>
      <vt:lpstr>برای رسیدن به این منظور تمرین های زیر کمک کننده است:</vt:lpstr>
      <vt:lpstr>تمرین 7</vt:lpstr>
      <vt:lpstr>تمرین 9 </vt:lpstr>
      <vt:lpstr>تمرین 10</vt:lpstr>
      <vt:lpstr>آگاهی به توانایی ها و ناتوانی های خود:داوطلب</vt:lpstr>
      <vt:lpstr>تمرین 11: نوشتن یا رسم کارهایی که می توانم و نمی توانم</vt:lpstr>
      <vt:lpstr>تمرین12 : درخت توانایی ها</vt:lpstr>
      <vt:lpstr>PowerPoint Presentation</vt:lpstr>
      <vt:lpstr>تمرین 13</vt:lpstr>
      <vt:lpstr>نکته:</vt:lpstr>
      <vt:lpstr>تمرین 17 با داوطلب </vt:lpstr>
      <vt:lpstr>آگاهی به مسئوليت ها در قبال خود و دیگران</vt:lpstr>
      <vt:lpstr>مسوولیت در مقابل خود</vt:lpstr>
      <vt:lpstr>مسوولیت در مقابل دیگران</vt:lpstr>
      <vt:lpstr>تمرین 19</vt:lpstr>
      <vt:lpstr>تمرین 20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موضوع:</dc:title>
  <dc:creator>Windows User</dc:creator>
  <cp:lastModifiedBy>Asus</cp:lastModifiedBy>
  <cp:revision>82</cp:revision>
  <dcterms:created xsi:type="dcterms:W3CDTF">2018-10-24T07:50:12Z</dcterms:created>
  <dcterms:modified xsi:type="dcterms:W3CDTF">2019-02-19T04:05:25Z</dcterms:modified>
</cp:coreProperties>
</file>