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autoCompressPictures="0">
  <p:sldMasterIdLst>
    <p:sldMasterId id="2147484136" r:id="rId1"/>
  </p:sldMasterIdLst>
  <p:notesMasterIdLst>
    <p:notesMasterId r:id="rId39"/>
  </p:notesMasterIdLst>
  <p:sldIdLst>
    <p:sldId id="256" r:id="rId2"/>
    <p:sldId id="258" r:id="rId3"/>
    <p:sldId id="259" r:id="rId4"/>
    <p:sldId id="260" r:id="rId5"/>
    <p:sldId id="261" r:id="rId6"/>
    <p:sldId id="307" r:id="rId7"/>
    <p:sldId id="308" r:id="rId8"/>
    <p:sldId id="309" r:id="rId9"/>
    <p:sldId id="310" r:id="rId10"/>
    <p:sldId id="311" r:id="rId11"/>
    <p:sldId id="312" r:id="rId12"/>
    <p:sldId id="313" r:id="rId13"/>
    <p:sldId id="314" r:id="rId14"/>
    <p:sldId id="315" r:id="rId15"/>
    <p:sldId id="319" r:id="rId16"/>
    <p:sldId id="317" r:id="rId17"/>
    <p:sldId id="318" r:id="rId18"/>
    <p:sldId id="316" r:id="rId19"/>
    <p:sldId id="320" r:id="rId20"/>
    <p:sldId id="322" r:id="rId21"/>
    <p:sldId id="321" r:id="rId22"/>
    <p:sldId id="323" r:id="rId23"/>
    <p:sldId id="324" r:id="rId24"/>
    <p:sldId id="325" r:id="rId25"/>
    <p:sldId id="326" r:id="rId26"/>
    <p:sldId id="327" r:id="rId27"/>
    <p:sldId id="328" r:id="rId28"/>
    <p:sldId id="329" r:id="rId29"/>
    <p:sldId id="330" r:id="rId30"/>
    <p:sldId id="331" r:id="rId31"/>
    <p:sldId id="332" r:id="rId32"/>
    <p:sldId id="333" r:id="rId33"/>
    <p:sldId id="262" r:id="rId34"/>
    <p:sldId id="336" r:id="rId35"/>
    <p:sldId id="339" r:id="rId36"/>
    <p:sldId id="337" r:id="rId37"/>
    <p:sldId id="338"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69" d="100"/>
          <a:sy n="69" d="100"/>
        </p:scale>
        <p:origin x="52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FFA6826B-B860-4D74-906B-9462D7235F08}" type="datetimeFigureOut">
              <a:rPr lang="fa-IR" smtClean="0"/>
              <a:t>14/06/1440</a:t>
            </a:fld>
            <a:endParaRPr lang="fa-I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99E5687C-A779-43F6-A6EB-735D1CC3D232}" type="slidenum">
              <a:rPr lang="fa-IR" smtClean="0"/>
              <a:t>‹#›</a:t>
            </a:fld>
            <a:endParaRPr lang="fa-IR"/>
          </a:p>
        </p:txBody>
      </p:sp>
    </p:spTree>
    <p:extLst>
      <p:ext uri="{BB962C8B-B14F-4D97-AF65-F5344CB8AC3E}">
        <p14:creationId xmlns:p14="http://schemas.microsoft.com/office/powerpoint/2010/main" val="248611771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9E5687C-A779-43F6-A6EB-735D1CC3D232}" type="slidenum">
              <a:rPr lang="fa-IR" smtClean="0"/>
              <a:t>1</a:t>
            </a:fld>
            <a:endParaRPr lang="fa-IR"/>
          </a:p>
        </p:txBody>
      </p:sp>
    </p:spTree>
    <p:extLst>
      <p:ext uri="{BB962C8B-B14F-4D97-AF65-F5344CB8AC3E}">
        <p14:creationId xmlns:p14="http://schemas.microsoft.com/office/powerpoint/2010/main" val="27971423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a:p>
        </p:txBody>
      </p:sp>
      <p:sp>
        <p:nvSpPr>
          <p:cNvPr id="4" name="Slide Number Placeholder 3"/>
          <p:cNvSpPr>
            <a:spLocks noGrp="1"/>
          </p:cNvSpPr>
          <p:nvPr>
            <p:ph type="sldNum" sz="quarter" idx="10"/>
          </p:nvPr>
        </p:nvSpPr>
        <p:spPr/>
        <p:txBody>
          <a:bodyPr/>
          <a:lstStyle/>
          <a:p>
            <a:fld id="{99E5687C-A779-43F6-A6EB-735D1CC3D232}" type="slidenum">
              <a:rPr lang="fa-IR" smtClean="0"/>
              <a:t>2</a:t>
            </a:fld>
            <a:endParaRPr lang="fa-IR"/>
          </a:p>
        </p:txBody>
      </p:sp>
    </p:spTree>
    <p:extLst>
      <p:ext uri="{BB962C8B-B14F-4D97-AF65-F5344CB8AC3E}">
        <p14:creationId xmlns:p14="http://schemas.microsoft.com/office/powerpoint/2010/main" val="3392783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EA6423AF-B929-4D5B-9B84-8429CB033E66}" type="datetime1">
              <a:rPr lang="en-US" smtClean="0"/>
              <a:t>2/19/2019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768484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2CCD431-B201-43DB-94AA-8A78BC429C39}" type="datetime1">
              <a:rPr lang="en-US" smtClean="0"/>
              <a:t>2/19/2019</a:t>
            </a:fld>
            <a:endParaRPr lang="en-US" dirty="0"/>
          </a:p>
        </p:txBody>
      </p:sp>
      <p:sp>
        <p:nvSpPr>
          <p:cNvPr id="5" name="Footer Placeholder 4"/>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86132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974D32C4-C8D7-49C2-9342-30B18F5FFFB1}" type="datetime1">
              <a:rPr lang="en-US" smtClean="0"/>
              <a:t>2/19/2019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33496424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879F8A1-F0ED-4623-BF18-A207856109F7}" type="datetime1">
              <a:rPr lang="en-US" smtClean="0"/>
              <a:t>2/19/2019</a:t>
            </a:fld>
            <a:endParaRPr lang="en-US" dirty="0"/>
          </a:p>
        </p:txBody>
      </p:sp>
      <p:sp>
        <p:nvSpPr>
          <p:cNvPr id="5" name="Footer Placeholder 4"/>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8622777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7CC83B2A-AD8F-47CC-BDAF-597BBD4B8D99}" type="datetime1">
              <a:rPr lang="en-US" smtClean="0"/>
              <a:t>2/19/2019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t>‹#›</a:t>
            </a:fld>
            <a:endParaRPr lang="en-US" dirty="0"/>
          </a:p>
        </p:txBody>
      </p:sp>
    </p:spTree>
    <p:extLst>
      <p:ext uri="{BB962C8B-B14F-4D97-AF65-F5344CB8AC3E}">
        <p14:creationId xmlns:p14="http://schemas.microsoft.com/office/powerpoint/2010/main" val="598422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9FA2A60-A4CB-43B7-B649-437109E95B41}" type="datetime1">
              <a:rPr lang="en-US" smtClean="0"/>
              <a:t>2/19/2019</a:t>
            </a:fld>
            <a:endParaRPr lang="en-US" dirty="0"/>
          </a:p>
        </p:txBody>
      </p:sp>
      <p:sp>
        <p:nvSpPr>
          <p:cNvPr id="6" name="Footer Placeholder 5"/>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96391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71E002C-BDD4-4C38-B53B-3BFE13658A96}" type="datetime1">
              <a:rPr lang="en-US" smtClean="0"/>
              <a:t>2/19/2019</a:t>
            </a:fld>
            <a:endParaRPr lang="en-US" dirty="0"/>
          </a:p>
        </p:txBody>
      </p:sp>
      <p:sp>
        <p:nvSpPr>
          <p:cNvPr id="8" name="Footer Placeholder 7"/>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27005172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B6181D2-49F8-46EA-8345-1DE8A9279A2B}" type="datetime1">
              <a:rPr lang="en-US" smtClean="0"/>
              <a:t>2/19/2019</a:t>
            </a:fld>
            <a:endParaRPr lang="en-US" dirty="0"/>
          </a:p>
        </p:txBody>
      </p:sp>
      <p:sp>
        <p:nvSpPr>
          <p:cNvPr id="4" name="Footer Placeholder 3"/>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1549635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1C354A-2671-4C95-B5BA-8D199A1478EE}" type="datetime1">
              <a:rPr lang="en-US" smtClean="0"/>
              <a:t>2/19/2019</a:t>
            </a:fld>
            <a:endParaRPr lang="en-US" dirty="0"/>
          </a:p>
        </p:txBody>
      </p:sp>
      <p:sp>
        <p:nvSpPr>
          <p:cNvPr id="3" name="Footer Placeholder 2"/>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smtClean="0"/>
              <a:t>‹#›</a:t>
            </a:fld>
            <a:endParaRPr lang="en-US" dirty="0"/>
          </a:p>
        </p:txBody>
      </p:sp>
    </p:spTree>
    <p:extLst>
      <p:ext uri="{BB962C8B-B14F-4D97-AF65-F5344CB8AC3E}">
        <p14:creationId xmlns:p14="http://schemas.microsoft.com/office/powerpoint/2010/main" val="549199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8EA3FBCE-5004-43DB-A1B6-7590CB4E8409}" type="datetime1">
              <a:rPr lang="en-US" smtClean="0"/>
              <a:t>2/19/2019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r>
              <a:rPr lang="fa-IR" smtClean="0"/>
              <a:t>کارگاه ﻣﻬﺎﺭﺕﻫﺎی ﺯﻧﺪﮔﯽ ﺑﺮﺍی ﮐﻮﺩﮐﺎﻥ (6 تا 12 ساله) - کرمان 1397</a:t>
            </a:r>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1879482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A81FB42-EB74-4286-9EEA-0F3BDDDEB08C}" type="datetime1">
              <a:rPr lang="en-US" smtClean="0"/>
              <a:t>2/19/2019</a:t>
            </a:fld>
            <a:endParaRPr lang="en-US" dirty="0"/>
          </a:p>
        </p:txBody>
      </p:sp>
      <p:sp>
        <p:nvSpPr>
          <p:cNvPr id="6" name="Footer Placeholder 5"/>
          <p:cNvSpPr>
            <a:spLocks noGrp="1"/>
          </p:cNvSpPr>
          <p:nvPr>
            <p:ph type="ftr" sz="quarter" idx="11"/>
          </p:nvPr>
        </p:nvSpPr>
        <p:spPr/>
        <p:txBody>
          <a:bodyPr/>
          <a:lstStyle/>
          <a:p>
            <a:r>
              <a:rPr lang="fa-IR" smtClean="0"/>
              <a:t>کارگاه ﻣﻬﺎﺭﺕﻫﺎی ﺯﻧﺪﮔﯽ ﺑﺮﺍی ﮐﻮﺩﮐﺎﻥ (6 تا 12 ساله) - کرمان 1397</a:t>
            </a:r>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5287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3B393D7-ADA2-4266-A069-FECAB4FF6C1A}" type="datetime1">
              <a:rPr lang="en-US" smtClean="0"/>
              <a:t>2/19/2019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r>
              <a:rPr lang="fa-IR" smtClean="0"/>
              <a:t>کارگاه ﻣﻬﺎﺭﺕﻫﺎی ﺯﻧﺪﮔﯽ ﺑﺮﺍی ﮐﻮﺩﮐﺎﻥ (6 تا 12 ساله) - کرمان 1397</a:t>
            </a:r>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4FAB73BC-B049-4115-A692-8D63A059BFB8}"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259828130"/>
      </p:ext>
    </p:extLst>
  </p:cSld>
  <p:clrMap bg1="lt1" tx1="dk1" bg2="lt2" tx2="dk2" accent1="accent1" accent2="accent2" accent3="accent3" accent4="accent4" accent5="accent5" accent6="accent6" hlink="hlink" folHlink="folHlink"/>
  <p:sldLayoutIdLst>
    <p:sldLayoutId id="2147484137" r:id="rId1"/>
    <p:sldLayoutId id="2147484138" r:id="rId2"/>
    <p:sldLayoutId id="2147484139" r:id="rId3"/>
    <p:sldLayoutId id="2147484140" r:id="rId4"/>
    <p:sldLayoutId id="2147484141" r:id="rId5"/>
    <p:sldLayoutId id="2147484142" r:id="rId6"/>
    <p:sldLayoutId id="2147484143" r:id="rId7"/>
    <p:sldLayoutId id="2147484144" r:id="rId8"/>
    <p:sldLayoutId id="2147484145" r:id="rId9"/>
    <p:sldLayoutId id="2147484146" r:id="rId10"/>
    <p:sldLayoutId id="2147484147" r:id="rId11"/>
  </p:sldLayoutIdLst>
  <p:hf hdr="0" dt="0"/>
  <p:txStyles>
    <p:titleStyle>
      <a:lvl1pPr algn="l" defTabSz="457200" rtl="1" eaLnBrk="1" latinLnBrk="0" hangingPunct="1">
        <a:spcBef>
          <a:spcPct val="0"/>
        </a:spcBef>
        <a:buNone/>
        <a:defRPr sz="2800" b="0" kern="1200" cap="all">
          <a:solidFill>
            <a:schemeClr val="bg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306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r" defTabSz="457200" rtl="1"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r"/>
            <a:r>
              <a:rPr lang="fa-IR" dirty="0" smtClean="0">
                <a:cs typeface="B Titr" panose="00000700000000000000" pitchFamily="2" charset="-78"/>
              </a:rPr>
              <a:t>همدلی</a:t>
            </a:r>
            <a:br>
              <a:rPr lang="fa-IR" dirty="0" smtClean="0">
                <a:cs typeface="B Titr" panose="00000700000000000000" pitchFamily="2" charset="-78"/>
              </a:rPr>
            </a:br>
            <a:endParaRPr lang="fa-IR" dirty="0">
              <a:cs typeface="B Titr" panose="00000700000000000000" pitchFamily="2" charset="-78"/>
            </a:endParaRPr>
          </a:p>
        </p:txBody>
      </p:sp>
      <p:sp>
        <p:nvSpPr>
          <p:cNvPr id="3" name="Subtitle 2"/>
          <p:cNvSpPr>
            <a:spLocks noGrp="1"/>
          </p:cNvSpPr>
          <p:nvPr>
            <p:ph type="subTitle" idx="1"/>
          </p:nvPr>
        </p:nvSpPr>
        <p:spPr/>
        <p:txBody>
          <a:bodyPr>
            <a:normAutofit fontScale="85000" lnSpcReduction="20000"/>
          </a:bodyPr>
          <a:lstStyle/>
          <a:p>
            <a:r>
              <a:rPr lang="fa-IR" dirty="0" smtClean="0">
                <a:cs typeface="B Titr" panose="00000700000000000000" pitchFamily="2" charset="-78"/>
              </a:rPr>
              <a:t>دکتر </a:t>
            </a:r>
            <a:r>
              <a:rPr lang="fa-IR" dirty="0" smtClean="0">
                <a:cs typeface="B Titr" panose="00000700000000000000" pitchFamily="2" charset="-78"/>
              </a:rPr>
              <a:t>مژگان خادمی</a:t>
            </a:r>
          </a:p>
          <a:p>
            <a:r>
              <a:rPr lang="fa-IR" dirty="0" smtClean="0">
                <a:cs typeface="B Titr" panose="00000700000000000000" pitchFamily="2" charset="-78"/>
              </a:rPr>
              <a:t>دکتر </a:t>
            </a:r>
            <a:r>
              <a:rPr lang="fa-IR" dirty="0" smtClean="0">
                <a:cs typeface="B Titr" panose="00000700000000000000" pitchFamily="2" charset="-78"/>
              </a:rPr>
              <a:t>زهرا </a:t>
            </a:r>
            <a:r>
              <a:rPr lang="fa-IR" dirty="0" smtClean="0">
                <a:cs typeface="B Titr" panose="00000700000000000000" pitchFamily="2" charset="-78"/>
              </a:rPr>
              <a:t>شهریور </a:t>
            </a:r>
            <a:endParaRPr lang="fa-IR" dirty="0">
              <a:cs typeface="B Titr" panose="00000700000000000000" pitchFamily="2" charset="-78"/>
            </a:endParaRPr>
          </a:p>
        </p:txBody>
      </p:sp>
      <p:sp>
        <p:nvSpPr>
          <p:cNvPr id="6" name="Subtitle 2"/>
          <p:cNvSpPr txBox="1">
            <a:spLocks/>
          </p:cNvSpPr>
          <p:nvPr/>
        </p:nvSpPr>
        <p:spPr bwMode="gray">
          <a:xfrm>
            <a:off x="581191" y="722508"/>
            <a:ext cx="11219934" cy="337752"/>
          </a:xfrm>
          <a:prstGeom prst="rect">
            <a:avLst/>
          </a:prstGeom>
        </p:spPr>
        <p:txBody>
          <a:bodyPr vert="horz" lIns="91440" tIns="45720" rIns="91440" bIns="45720" rtlCol="0" anchor="t">
            <a:normAutofit/>
          </a:bodyPr>
          <a:lstStyle>
            <a:lvl1pPr marL="0" indent="0" algn="l" defTabSz="457200" rtl="1" eaLnBrk="1" latinLnBrk="0" hangingPunct="1">
              <a:spcBef>
                <a:spcPts val="1000"/>
              </a:spcBef>
              <a:spcAft>
                <a:spcPts val="0"/>
              </a:spcAft>
              <a:buClr>
                <a:schemeClr val="accent1"/>
              </a:buClr>
              <a:buSzPct val="80000"/>
              <a:buFont typeface="Wingdings 3" charset="2"/>
              <a:buNone/>
              <a:defRPr sz="1800" b="0" i="0" kern="1200" cap="all">
                <a:solidFill>
                  <a:schemeClr val="accent1">
                    <a:lumMod val="60000"/>
                    <a:lumOff val="40000"/>
                  </a:schemeClr>
                </a:solidFill>
                <a:latin typeface="+mn-lt"/>
                <a:ea typeface="+mn-ea"/>
                <a:cs typeface="+mn-cs"/>
              </a:defRPr>
            </a:lvl1pPr>
            <a:lvl2pPr marL="457200" indent="0" algn="ctr" defTabSz="457200" rtl="1" eaLnBrk="1" latinLnBrk="0" hangingPunct="1">
              <a:spcBef>
                <a:spcPts val="1000"/>
              </a:spcBef>
              <a:spcAft>
                <a:spcPts val="0"/>
              </a:spcAft>
              <a:buClr>
                <a:schemeClr val="accent1"/>
              </a:buClr>
              <a:buSzPct val="80000"/>
              <a:buFont typeface="Wingdings 3" charset="2"/>
              <a:buNone/>
              <a:defRPr sz="1600" b="0" i="0" kern="1200">
                <a:solidFill>
                  <a:schemeClr val="tx1">
                    <a:tint val="75000"/>
                  </a:schemeClr>
                </a:solidFill>
                <a:latin typeface="+mn-lt"/>
                <a:ea typeface="+mn-ea"/>
                <a:cs typeface="+mn-cs"/>
              </a:defRPr>
            </a:lvl2pPr>
            <a:lvl3pPr marL="914400" indent="0" algn="ctr" defTabSz="457200" rtl="1" eaLnBrk="1" latinLnBrk="0" hangingPunct="1">
              <a:spcBef>
                <a:spcPts val="1000"/>
              </a:spcBef>
              <a:spcAft>
                <a:spcPts val="0"/>
              </a:spcAft>
              <a:buClr>
                <a:schemeClr val="accent1"/>
              </a:buClr>
              <a:buSzPct val="80000"/>
              <a:buFont typeface="Wingdings 3" charset="2"/>
              <a:buNone/>
              <a:defRPr sz="1400" b="0" i="0" kern="1200">
                <a:solidFill>
                  <a:schemeClr val="tx1">
                    <a:tint val="75000"/>
                  </a:schemeClr>
                </a:solidFill>
                <a:latin typeface="+mn-lt"/>
                <a:ea typeface="+mn-ea"/>
                <a:cs typeface="+mn-cs"/>
              </a:defRPr>
            </a:lvl3pPr>
            <a:lvl4pPr marL="13716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4pPr>
            <a:lvl5pPr marL="18288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5pPr>
            <a:lvl6pPr marL="22860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6pPr>
            <a:lvl7pPr marL="27432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7pPr>
            <a:lvl8pPr marL="32004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8pPr>
            <a:lvl9pPr marL="3657600" indent="0" algn="ctr" defTabSz="457200" rtl="1" eaLnBrk="1" latinLnBrk="0" hangingPunct="1">
              <a:spcBef>
                <a:spcPts val="1000"/>
              </a:spcBef>
              <a:spcAft>
                <a:spcPts val="0"/>
              </a:spcAft>
              <a:buClr>
                <a:schemeClr val="accent1"/>
              </a:buClr>
              <a:buSzPct val="80000"/>
              <a:buFont typeface="Wingdings 3" charset="2"/>
              <a:buNone/>
              <a:defRPr sz="1200" b="0" i="0" kern="1200">
                <a:solidFill>
                  <a:schemeClr val="tx1">
                    <a:tint val="75000"/>
                  </a:schemeClr>
                </a:solidFill>
                <a:latin typeface="+mn-lt"/>
                <a:ea typeface="+mn-ea"/>
                <a:cs typeface="+mn-cs"/>
              </a:defRPr>
            </a:lvl9pPr>
          </a:lstStyle>
          <a:p>
            <a:pPr algn="r"/>
            <a:r>
              <a:rPr lang="fa-IR" sz="1400" b="1" dirty="0" smtClean="0">
                <a:solidFill>
                  <a:schemeClr val="tx1"/>
                </a:solidFill>
                <a:effectLst>
                  <a:outerShdw blurRad="38100" dist="38100" dir="2700000" algn="tl">
                    <a:srgbClr val="000000">
                      <a:alpha val="43137"/>
                    </a:srgbClr>
                  </a:outerShdw>
                </a:effectLst>
                <a:cs typeface="B Mitra" panose="00000400000000000000" pitchFamily="2" charset="-78"/>
              </a:rPr>
              <a:t>انجمن روانپزشکی کودک و نوجوان ایران</a:t>
            </a:r>
            <a:endParaRPr lang="fa-IR" sz="1400" b="1" dirty="0">
              <a:solidFill>
                <a:schemeClr val="tx1"/>
              </a:solidFill>
              <a:effectLst>
                <a:outerShdw blurRad="38100" dist="38100" dir="2700000" algn="tl">
                  <a:srgbClr val="000000">
                    <a:alpha val="43137"/>
                  </a:srgbClr>
                </a:outerShdw>
              </a:effectLst>
              <a:cs typeface="B Mitra" panose="00000400000000000000" pitchFamily="2" charset="-78"/>
            </a:endParaRPr>
          </a:p>
        </p:txBody>
      </p:sp>
      <p:pic>
        <p:nvPicPr>
          <p:cNvPr id="4" name="Picture 3"/>
          <p:cNvPicPr>
            <a:picLocks noChangeAspect="1"/>
          </p:cNvPicPr>
          <p:nvPr/>
        </p:nvPicPr>
        <p:blipFill>
          <a:blip r:embed="rId3"/>
          <a:stretch>
            <a:fillRect/>
          </a:stretch>
        </p:blipFill>
        <p:spPr>
          <a:xfrm>
            <a:off x="2861949" y="3904385"/>
            <a:ext cx="6987335" cy="621434"/>
          </a:xfrm>
          <a:prstGeom prst="rect">
            <a:avLst/>
          </a:prstGeom>
        </p:spPr>
      </p:pic>
    </p:spTree>
    <p:extLst>
      <p:ext uri="{BB962C8B-B14F-4D97-AF65-F5344CB8AC3E}">
        <p14:creationId xmlns:p14="http://schemas.microsoft.com/office/powerpoint/2010/main" val="3208791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4</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10</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701965" y="2216727"/>
            <a:ext cx="10668000" cy="3754874"/>
          </a:xfrm>
          <a:prstGeom prst="rect">
            <a:avLst/>
          </a:prstGeom>
        </p:spPr>
        <p:txBody>
          <a:bodyPr wrap="square">
            <a:spAutoFit/>
          </a:bodyPr>
          <a:lstStyle/>
          <a:p>
            <a:pPr algn="r" rtl="1"/>
            <a:r>
              <a:rPr lang="ar-SA" sz="3600" b="1" dirty="0" smtClean="0">
                <a:latin typeface="Tahoma" panose="020B0604030504040204" pitchFamily="34" charset="0"/>
                <a:ea typeface="Arial Unicode MS"/>
                <a:cs typeface="B Kamran" panose="00000400000000000000" pitchFamily="2" charset="-78"/>
              </a:rPr>
              <a:t>«</a:t>
            </a:r>
            <a:r>
              <a:rPr lang="fa-IR" sz="3600" b="1" dirty="0" smtClean="0">
                <a:latin typeface="Tahoma" panose="020B0604030504040204" pitchFamily="34" charset="0"/>
                <a:ea typeface="Arial Unicode MS"/>
                <a:cs typeface="B Kamran" panose="00000400000000000000" pitchFamily="2" charset="-78"/>
              </a:rPr>
              <a:t>از کودکان بخواهید</a:t>
            </a:r>
            <a:r>
              <a:rPr lang="ar-SA" sz="3600" b="1" dirty="0" smtClean="0">
                <a:latin typeface="Tahoma" panose="020B0604030504040204" pitchFamily="34" charset="0"/>
                <a:ea typeface="Arial Unicode MS"/>
                <a:cs typeface="B Kamran" panose="00000400000000000000" pitchFamily="2" charset="-78"/>
              </a:rPr>
              <a:t>کتاب کار</a:t>
            </a:r>
            <a:r>
              <a:rPr lang="fa-IR" sz="3600" b="1" dirty="0" smtClean="0">
                <a:latin typeface="Tahoma" panose="020B0604030504040204" pitchFamily="34" charset="0"/>
                <a:ea typeface="Arial Unicode MS"/>
                <a:cs typeface="B Kamran" panose="00000400000000000000" pitchFamily="2" charset="-78"/>
              </a:rPr>
              <a:t>ش</a:t>
            </a:r>
            <a:r>
              <a:rPr lang="ar-SA" sz="3600" b="1" dirty="0" smtClean="0">
                <a:latin typeface="Tahoma" panose="020B0604030504040204" pitchFamily="34" charset="0"/>
                <a:ea typeface="Arial Unicode MS"/>
                <a:cs typeface="B Kamran" panose="00000400000000000000" pitchFamily="2" charset="-78"/>
              </a:rPr>
              <a:t>ان </a:t>
            </a:r>
            <a:r>
              <a:rPr lang="ar-SA" sz="3600" b="1" dirty="0">
                <a:latin typeface="Tahoma" panose="020B0604030504040204" pitchFamily="34" charset="0"/>
                <a:ea typeface="Arial Unicode MS"/>
                <a:cs typeface="B Kamran" panose="00000400000000000000" pitchFamily="2" charset="-78"/>
              </a:rPr>
              <a:t>را باز </a:t>
            </a:r>
            <a:r>
              <a:rPr lang="ar-SA" sz="3600" b="1" dirty="0" smtClean="0">
                <a:latin typeface="Tahoma" panose="020B0604030504040204" pitchFamily="34" charset="0"/>
                <a:ea typeface="Arial Unicode MS"/>
                <a:cs typeface="B Kamran" panose="00000400000000000000" pitchFamily="2" charset="-78"/>
              </a:rPr>
              <a:t>کن</a:t>
            </a:r>
            <a:r>
              <a:rPr lang="fa-IR" sz="3600" b="1" dirty="0" smtClean="0">
                <a:latin typeface="Tahoma" panose="020B0604030504040204" pitchFamily="34" charset="0"/>
                <a:ea typeface="Arial Unicode MS"/>
                <a:cs typeface="B Kamran" panose="00000400000000000000" pitchFamily="2" charset="-78"/>
              </a:rPr>
              <a:t>ن</a:t>
            </a:r>
            <a:r>
              <a:rPr lang="ar-SA" sz="3600" b="1" dirty="0" smtClean="0">
                <a:latin typeface="Tahoma" panose="020B0604030504040204" pitchFamily="34" charset="0"/>
                <a:ea typeface="Arial Unicode MS"/>
                <a:cs typeface="B Kamran" panose="00000400000000000000" pitchFamily="2" charset="-78"/>
              </a:rPr>
              <a:t>د</a:t>
            </a:r>
            <a:r>
              <a:rPr lang="ar-SA" sz="3600" b="1" dirty="0">
                <a:latin typeface="Tahoma" panose="020B0604030504040204" pitchFamily="34" charset="0"/>
                <a:ea typeface="Arial Unicode MS"/>
                <a:cs typeface="B Kamran" panose="00000400000000000000" pitchFamily="2" charset="-78"/>
              </a:rPr>
              <a:t>، صفحه 12، </a:t>
            </a:r>
            <a:r>
              <a:rPr lang="fa-IR" sz="3600" b="1" dirty="0" smtClean="0">
                <a:latin typeface="Tahoma" panose="020B0604030504040204" pitchFamily="34" charset="0"/>
                <a:ea typeface="Arial Unicode MS"/>
                <a:cs typeface="B Kamran" panose="00000400000000000000" pitchFamily="2" charset="-78"/>
              </a:rPr>
              <a:t>و </a:t>
            </a:r>
            <a:r>
              <a:rPr lang="ar-SA" sz="3600" b="1" dirty="0" smtClean="0">
                <a:latin typeface="Tahoma" panose="020B0604030504040204" pitchFamily="34" charset="0"/>
                <a:ea typeface="Arial Unicode MS"/>
                <a:cs typeface="B Kamran" panose="00000400000000000000" pitchFamily="2" charset="-78"/>
              </a:rPr>
              <a:t>جلوی </a:t>
            </a:r>
            <a:r>
              <a:rPr lang="ar-SA" sz="3600" b="1" dirty="0">
                <a:latin typeface="Tahoma" panose="020B0604030504040204" pitchFamily="34" charset="0"/>
                <a:ea typeface="Arial Unicode MS"/>
                <a:cs typeface="B Kamran" panose="00000400000000000000" pitchFamily="2" charset="-78"/>
              </a:rPr>
              <a:t>هر جمله­ای که </a:t>
            </a:r>
            <a:r>
              <a:rPr lang="ar-SA" sz="3600" b="1" dirty="0" smtClean="0">
                <a:latin typeface="Tahoma" panose="020B0604030504040204" pitchFamily="34" charset="0"/>
                <a:ea typeface="Arial Unicode MS"/>
                <a:cs typeface="B Kamran" panose="00000400000000000000" pitchFamily="2" charset="-78"/>
              </a:rPr>
              <a:t>می­خوان</a:t>
            </a:r>
            <a:r>
              <a:rPr lang="fa-IR" sz="3600" b="1" dirty="0" smtClean="0">
                <a:latin typeface="Tahoma" panose="020B0604030504040204" pitchFamily="34" charset="0"/>
                <a:ea typeface="Arial Unicode MS"/>
                <a:cs typeface="B Kamran" panose="00000400000000000000" pitchFamily="2" charset="-78"/>
              </a:rPr>
              <a:t>ن</a:t>
            </a:r>
            <a:r>
              <a:rPr lang="ar-SA" sz="3600" b="1" dirty="0" smtClean="0">
                <a:latin typeface="Tahoma" panose="020B0604030504040204" pitchFamily="34" charset="0"/>
                <a:ea typeface="Arial Unicode MS"/>
                <a:cs typeface="B Kamran" panose="00000400000000000000" pitchFamily="2" charset="-78"/>
              </a:rPr>
              <a:t>د </a:t>
            </a:r>
            <a:r>
              <a:rPr lang="ar-SA" sz="3600" b="1" dirty="0">
                <a:latin typeface="Tahoma" panose="020B0604030504040204" pitchFamily="34" charset="0"/>
                <a:ea typeface="Arial Unicode MS"/>
                <a:cs typeface="B Kamran" panose="00000400000000000000" pitchFamily="2" charset="-78"/>
              </a:rPr>
              <a:t>علامت </a:t>
            </a:r>
            <a:r>
              <a:rPr lang="ar-SA" sz="3600" b="1" dirty="0" smtClean="0">
                <a:latin typeface="Tahoma" panose="020B0604030504040204" pitchFamily="34" charset="0"/>
                <a:ea typeface="Arial Unicode MS"/>
                <a:cs typeface="B Kamran" panose="00000400000000000000" pitchFamily="2" charset="-78"/>
              </a:rPr>
              <a:t>بزن</a:t>
            </a:r>
            <a:r>
              <a:rPr lang="fa-IR" sz="3600" b="1" dirty="0" smtClean="0">
                <a:latin typeface="Tahoma" panose="020B0604030504040204" pitchFamily="34" charset="0"/>
                <a:ea typeface="Arial Unicode MS"/>
                <a:cs typeface="B Kamran" panose="00000400000000000000" pitchFamily="2" charset="-78"/>
              </a:rPr>
              <a:t>ن</a:t>
            </a:r>
            <a:r>
              <a:rPr lang="ar-SA" sz="3600" b="1" dirty="0" smtClean="0">
                <a:latin typeface="Tahoma" panose="020B0604030504040204" pitchFamily="34" charset="0"/>
                <a:ea typeface="Arial Unicode MS"/>
                <a:cs typeface="B Kamran" panose="00000400000000000000" pitchFamily="2" charset="-78"/>
              </a:rPr>
              <a:t>د </a:t>
            </a:r>
            <a:r>
              <a:rPr lang="ar-SA" sz="3600" b="1" dirty="0">
                <a:latin typeface="Tahoma" panose="020B0604030504040204" pitchFamily="34" charset="0"/>
                <a:ea typeface="Arial Unicode MS"/>
                <a:cs typeface="B Kamran" panose="00000400000000000000" pitchFamily="2" charset="-78"/>
              </a:rPr>
              <a:t>که رفتار آن بچه روی دوستش مثبت بوده یا منفی</a:t>
            </a:r>
            <a:r>
              <a:rPr lang="ar-SA" sz="3600" b="1" dirty="0" smtClean="0">
                <a:latin typeface="Tahoma" panose="020B0604030504040204" pitchFamily="34" charset="0"/>
                <a:ea typeface="Arial Unicode MS"/>
                <a:cs typeface="B Kamran" panose="00000400000000000000" pitchFamily="2" charset="-78"/>
              </a:rPr>
              <a:t>.»</a:t>
            </a:r>
            <a:endParaRPr lang="fa-IR" sz="3600" b="1" dirty="0" smtClean="0">
              <a:latin typeface="Tahoma" panose="020B0604030504040204" pitchFamily="34" charset="0"/>
              <a:ea typeface="Arial Unicode MS"/>
              <a:cs typeface="B Kamran" panose="00000400000000000000" pitchFamily="2" charset="-78"/>
            </a:endParaRPr>
          </a:p>
          <a:p>
            <a:pPr algn="r" rtl="1"/>
            <a:endParaRPr lang="fa-IR" sz="1400" b="1" dirty="0">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graphicFrame>
        <p:nvGraphicFramePr>
          <p:cNvPr id="13" name="Table 12"/>
          <p:cNvGraphicFramePr>
            <a:graphicFrameLocks noGrp="1"/>
          </p:cNvGraphicFramePr>
          <p:nvPr>
            <p:extLst>
              <p:ext uri="{D42A27DB-BD31-4B8C-83A1-F6EECF244321}">
                <p14:modId xmlns:p14="http://schemas.microsoft.com/office/powerpoint/2010/main" val="397843612"/>
              </p:ext>
            </p:extLst>
          </p:nvPr>
        </p:nvGraphicFramePr>
        <p:xfrm>
          <a:off x="1638754" y="3521910"/>
          <a:ext cx="9054646" cy="2626758"/>
        </p:xfrm>
        <a:graphic>
          <a:graphicData uri="http://schemas.openxmlformats.org/drawingml/2006/table">
            <a:tbl>
              <a:tblPr rtl="1" firstRow="1" firstCol="1" bandRow="1"/>
              <a:tblGrid>
                <a:gridCol w="6035684">
                  <a:extLst>
                    <a:ext uri="{9D8B030D-6E8A-4147-A177-3AD203B41FA5}">
                      <a16:colId xmlns:a16="http://schemas.microsoft.com/office/drawing/2014/main" val="3382734773"/>
                    </a:ext>
                  </a:extLst>
                </a:gridCol>
                <a:gridCol w="1509481">
                  <a:extLst>
                    <a:ext uri="{9D8B030D-6E8A-4147-A177-3AD203B41FA5}">
                      <a16:colId xmlns:a16="http://schemas.microsoft.com/office/drawing/2014/main" val="305204"/>
                    </a:ext>
                  </a:extLst>
                </a:gridCol>
                <a:gridCol w="1509481">
                  <a:extLst>
                    <a:ext uri="{9D8B030D-6E8A-4147-A177-3AD203B41FA5}">
                      <a16:colId xmlns:a16="http://schemas.microsoft.com/office/drawing/2014/main" val="3396668799"/>
                    </a:ext>
                  </a:extLst>
                </a:gridCol>
              </a:tblGrid>
              <a:tr h="631746">
                <a:tc>
                  <a:txBody>
                    <a:bodyPr/>
                    <a:lstStyle/>
                    <a:p>
                      <a:pPr marL="0" marR="0" lvl="0" indent="0" algn="r" rtl="1">
                        <a:spcBef>
                          <a:spcPts val="0"/>
                        </a:spcBef>
                        <a:spcAft>
                          <a:spcPts val="0"/>
                        </a:spcAft>
                        <a:buFont typeface="+mj-lt"/>
                        <a:buNone/>
                      </a:pPr>
                      <a:r>
                        <a:rPr lang="ar-SA" sz="2400" b="1" dirty="0">
                          <a:solidFill>
                            <a:srgbClr val="000000"/>
                          </a:solidFill>
                          <a:effectLst/>
                          <a:uFill>
                            <a:solidFill>
                              <a:srgbClr val="000000"/>
                            </a:solidFill>
                          </a:uFill>
                          <a:latin typeface="Tahoma" panose="020B0604030504040204" pitchFamily="34" charset="0"/>
                          <a:cs typeface="B Kamran" panose="00000400000000000000" pitchFamily="2" charset="-78"/>
                        </a:rPr>
                        <a:t>مریم بی اجازه مداد سارا را برداشت.</a:t>
                      </a:r>
                      <a:endParaRPr lang="en-US" sz="2400" dirty="0">
                        <a:solidFill>
                          <a:srgbClr val="000000"/>
                        </a:solidFill>
                        <a:effectLst/>
                        <a:uFill>
                          <a:solidFill>
                            <a:srgbClr val="000000"/>
                          </a:solidFill>
                        </a:uFill>
                        <a:latin typeface="Arial Unicode MS"/>
                        <a:cs typeface="Times New Roman" panose="02020603050405020304" pitchFamily="18" charset="0"/>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a:effectLst/>
                          <a:latin typeface="Times New Roman" panose="02020603050405020304" pitchFamily="18" charset="0"/>
                          <a:ea typeface="Arial Unicode MS"/>
                          <a:cs typeface="B Mitra" panose="00000400000000000000" pitchFamily="2" charset="-78"/>
                        </a:rPr>
                        <a:t>مثبت .............</a:t>
                      </a:r>
                      <a:endParaRPr lang="en-US" sz="2400">
                        <a:effectLst/>
                        <a:latin typeface="Times New Roman" panose="02020603050405020304" pitchFamily="18" charset="0"/>
                        <a:ea typeface="Arial Unicode MS"/>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a:effectLst/>
                          <a:latin typeface="Times New Roman" panose="02020603050405020304" pitchFamily="18" charset="0"/>
                          <a:ea typeface="Arial Unicode MS"/>
                          <a:cs typeface="B Mitra" panose="00000400000000000000" pitchFamily="2" charset="-78"/>
                        </a:rPr>
                        <a:t>منفی .............</a:t>
                      </a:r>
                      <a:endParaRPr lang="en-US" sz="2400">
                        <a:effectLst/>
                        <a:latin typeface="Times New Roman" panose="02020603050405020304" pitchFamily="18" charset="0"/>
                        <a:ea typeface="Arial Unicode MS"/>
                      </a:endParaRPr>
                    </a:p>
                  </a:txBody>
                  <a:tcPr marL="68580" marR="68580" marT="0" marB="0">
                    <a:lnL>
                      <a:noFill/>
                    </a:lnL>
                    <a:lnR>
                      <a:noFill/>
                    </a:lnR>
                    <a:lnT>
                      <a:noFill/>
                    </a:lnT>
                    <a:lnB>
                      <a:noFill/>
                    </a:lnB>
                  </a:tcPr>
                </a:tc>
                <a:extLst>
                  <a:ext uri="{0D108BD9-81ED-4DB2-BD59-A6C34878D82A}">
                    <a16:rowId xmlns:a16="http://schemas.microsoft.com/office/drawing/2014/main" val="2236958290"/>
                  </a:ext>
                </a:extLst>
              </a:tr>
              <a:tr h="631746">
                <a:tc>
                  <a:txBody>
                    <a:bodyPr/>
                    <a:lstStyle/>
                    <a:p>
                      <a:pPr marL="0" marR="0" lvl="0" indent="0" algn="r" rtl="1">
                        <a:spcBef>
                          <a:spcPts val="0"/>
                        </a:spcBef>
                        <a:spcAft>
                          <a:spcPts val="0"/>
                        </a:spcAft>
                        <a:buFont typeface="+mj-lt"/>
                        <a:buNone/>
                      </a:pPr>
                      <a:r>
                        <a:rPr lang="ar-SA" sz="2400" b="1" dirty="0">
                          <a:solidFill>
                            <a:srgbClr val="000000"/>
                          </a:solidFill>
                          <a:effectLst/>
                          <a:uFill>
                            <a:solidFill>
                              <a:srgbClr val="000000"/>
                            </a:solidFill>
                          </a:uFill>
                          <a:latin typeface="Tahoma" panose="020B0604030504040204" pitchFamily="34" charset="0"/>
                          <a:cs typeface="B Kamran" panose="00000400000000000000" pitchFamily="2" charset="-78"/>
                        </a:rPr>
                        <a:t>اشکان بیسکویتش را به سپهر تعارف کرد.                               </a:t>
                      </a:r>
                      <a:endParaRPr lang="en-US" sz="2400" dirty="0">
                        <a:solidFill>
                          <a:srgbClr val="000000"/>
                        </a:solidFill>
                        <a:effectLst/>
                        <a:uFill>
                          <a:solidFill>
                            <a:srgbClr val="000000"/>
                          </a:solidFill>
                        </a:uFill>
                        <a:latin typeface="Arial Unicode MS"/>
                        <a:cs typeface="Times New Roman" panose="02020603050405020304" pitchFamily="18" charset="0"/>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dirty="0">
                          <a:effectLst/>
                          <a:latin typeface="Times New Roman" panose="02020603050405020304" pitchFamily="18" charset="0"/>
                          <a:ea typeface="Arial Unicode MS"/>
                          <a:cs typeface="B Mitra" panose="00000400000000000000" pitchFamily="2" charset="-78"/>
                        </a:rPr>
                        <a:t>مثبت .............</a:t>
                      </a:r>
                      <a:endParaRPr lang="en-US" sz="2400" dirty="0">
                        <a:effectLst/>
                        <a:latin typeface="Times New Roman" panose="02020603050405020304" pitchFamily="18" charset="0"/>
                        <a:ea typeface="Arial Unicode MS"/>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a:effectLst/>
                          <a:latin typeface="Times New Roman" panose="02020603050405020304" pitchFamily="18" charset="0"/>
                          <a:ea typeface="Arial Unicode MS"/>
                          <a:cs typeface="B Mitra" panose="00000400000000000000" pitchFamily="2" charset="-78"/>
                        </a:rPr>
                        <a:t>منفی .............</a:t>
                      </a:r>
                      <a:endParaRPr lang="en-US" sz="2400">
                        <a:effectLst/>
                        <a:latin typeface="Times New Roman" panose="02020603050405020304" pitchFamily="18" charset="0"/>
                        <a:ea typeface="Arial Unicode MS"/>
                      </a:endParaRPr>
                    </a:p>
                  </a:txBody>
                  <a:tcPr marL="68580" marR="68580" marT="0" marB="0">
                    <a:lnL>
                      <a:noFill/>
                    </a:lnL>
                    <a:lnR>
                      <a:noFill/>
                    </a:lnR>
                    <a:lnT>
                      <a:noFill/>
                    </a:lnT>
                    <a:lnB>
                      <a:noFill/>
                    </a:lnB>
                  </a:tcPr>
                </a:tc>
                <a:extLst>
                  <a:ext uri="{0D108BD9-81ED-4DB2-BD59-A6C34878D82A}">
                    <a16:rowId xmlns:a16="http://schemas.microsoft.com/office/drawing/2014/main" val="1650363740"/>
                  </a:ext>
                </a:extLst>
              </a:tr>
              <a:tr h="631746">
                <a:tc>
                  <a:txBody>
                    <a:bodyPr/>
                    <a:lstStyle/>
                    <a:p>
                      <a:pPr marL="0" marR="0" lvl="0" indent="0" algn="r" rtl="1">
                        <a:spcBef>
                          <a:spcPts val="0"/>
                        </a:spcBef>
                        <a:spcAft>
                          <a:spcPts val="0"/>
                        </a:spcAft>
                        <a:buFont typeface="+mj-lt"/>
                        <a:buNone/>
                      </a:pPr>
                      <a:r>
                        <a:rPr lang="ar-SA" sz="2400" b="1" dirty="0">
                          <a:solidFill>
                            <a:srgbClr val="000000"/>
                          </a:solidFill>
                          <a:effectLst/>
                          <a:uFill>
                            <a:solidFill>
                              <a:srgbClr val="000000"/>
                            </a:solidFill>
                          </a:uFill>
                          <a:latin typeface="Tahoma" panose="020B0604030504040204" pitchFamily="34" charset="0"/>
                          <a:cs typeface="B Kamran" panose="00000400000000000000" pitchFamily="2" charset="-78"/>
                        </a:rPr>
                        <a:t>وقتی سعید زمین خورد علی به او خندید.</a:t>
                      </a:r>
                      <a:r>
                        <a:rPr lang="fa-IR" sz="2400" dirty="0">
                          <a:solidFill>
                            <a:srgbClr val="000000"/>
                          </a:solidFill>
                          <a:effectLst/>
                          <a:uFill>
                            <a:solidFill>
                              <a:srgbClr val="000000"/>
                            </a:solidFill>
                          </a:uFill>
                          <a:latin typeface="Arial Unicode MS"/>
                          <a:cs typeface="B Mitra" panose="00000400000000000000" pitchFamily="2" charset="-78"/>
                        </a:rPr>
                        <a:t>                               </a:t>
                      </a:r>
                      <a:endParaRPr lang="en-US" sz="2400" dirty="0">
                        <a:solidFill>
                          <a:srgbClr val="000000"/>
                        </a:solidFill>
                        <a:effectLst/>
                        <a:uFill>
                          <a:solidFill>
                            <a:srgbClr val="000000"/>
                          </a:solidFill>
                        </a:uFill>
                        <a:latin typeface="Arial Unicode MS"/>
                        <a:cs typeface="Times New Roman" panose="02020603050405020304" pitchFamily="18" charset="0"/>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a:effectLst/>
                          <a:latin typeface="Times New Roman" panose="02020603050405020304" pitchFamily="18" charset="0"/>
                          <a:ea typeface="Arial Unicode MS"/>
                          <a:cs typeface="B Mitra" panose="00000400000000000000" pitchFamily="2" charset="-78"/>
                        </a:rPr>
                        <a:t>مثبت .............</a:t>
                      </a:r>
                      <a:endParaRPr lang="en-US" sz="2400">
                        <a:effectLst/>
                        <a:latin typeface="Times New Roman" panose="02020603050405020304" pitchFamily="18" charset="0"/>
                        <a:ea typeface="Arial Unicode MS"/>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a:effectLst/>
                          <a:latin typeface="Times New Roman" panose="02020603050405020304" pitchFamily="18" charset="0"/>
                          <a:ea typeface="Arial Unicode MS"/>
                          <a:cs typeface="B Mitra" panose="00000400000000000000" pitchFamily="2" charset="-78"/>
                        </a:rPr>
                        <a:t>منفی .............</a:t>
                      </a:r>
                      <a:endParaRPr lang="en-US" sz="2400">
                        <a:effectLst/>
                        <a:latin typeface="Times New Roman" panose="02020603050405020304" pitchFamily="18" charset="0"/>
                        <a:ea typeface="Arial Unicode MS"/>
                      </a:endParaRPr>
                    </a:p>
                  </a:txBody>
                  <a:tcPr marL="68580" marR="68580" marT="0" marB="0">
                    <a:lnL>
                      <a:noFill/>
                    </a:lnL>
                    <a:lnR>
                      <a:noFill/>
                    </a:lnR>
                    <a:lnT>
                      <a:noFill/>
                    </a:lnT>
                    <a:lnB>
                      <a:noFill/>
                    </a:lnB>
                  </a:tcPr>
                </a:tc>
                <a:extLst>
                  <a:ext uri="{0D108BD9-81ED-4DB2-BD59-A6C34878D82A}">
                    <a16:rowId xmlns:a16="http://schemas.microsoft.com/office/drawing/2014/main" val="90794974"/>
                  </a:ext>
                </a:extLst>
              </a:tr>
              <a:tr h="631746">
                <a:tc>
                  <a:txBody>
                    <a:bodyPr/>
                    <a:lstStyle/>
                    <a:p>
                      <a:pPr marL="0" marR="0" lvl="0" indent="0" algn="r" rtl="1">
                        <a:spcBef>
                          <a:spcPts val="0"/>
                        </a:spcBef>
                        <a:spcAft>
                          <a:spcPts val="0"/>
                        </a:spcAft>
                        <a:buFont typeface="+mj-lt"/>
                        <a:buNone/>
                      </a:pPr>
                      <a:r>
                        <a:rPr lang="ar-SA" sz="2400" b="1" dirty="0">
                          <a:solidFill>
                            <a:srgbClr val="000000"/>
                          </a:solidFill>
                          <a:effectLst/>
                          <a:uFill>
                            <a:solidFill>
                              <a:srgbClr val="000000"/>
                            </a:solidFill>
                          </a:uFill>
                          <a:latin typeface="Tahoma" panose="020B0604030504040204" pitchFamily="34" charset="0"/>
                          <a:cs typeface="B Kamran" panose="00000400000000000000" pitchFamily="2" charset="-78"/>
                        </a:rPr>
                        <a:t>تینا به نازنین کمک کرد دیکته­اش را بنویسد.                          </a:t>
                      </a:r>
                      <a:endParaRPr lang="en-US" sz="2400" dirty="0">
                        <a:solidFill>
                          <a:srgbClr val="000000"/>
                        </a:solidFill>
                        <a:effectLst/>
                        <a:uFill>
                          <a:solidFill>
                            <a:srgbClr val="000000"/>
                          </a:solidFill>
                        </a:uFill>
                        <a:latin typeface="Arial Unicode MS"/>
                        <a:cs typeface="Times New Roman" panose="02020603050405020304" pitchFamily="18" charset="0"/>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dirty="0">
                          <a:effectLst/>
                          <a:latin typeface="Times New Roman" panose="02020603050405020304" pitchFamily="18" charset="0"/>
                          <a:ea typeface="Arial Unicode MS"/>
                          <a:cs typeface="B Mitra" panose="00000400000000000000" pitchFamily="2" charset="-78"/>
                        </a:rPr>
                        <a:t>مثبت .............</a:t>
                      </a:r>
                      <a:endParaRPr lang="en-US" sz="2400" dirty="0">
                        <a:effectLst/>
                        <a:latin typeface="Times New Roman" panose="02020603050405020304" pitchFamily="18" charset="0"/>
                        <a:ea typeface="Arial Unicode MS"/>
                      </a:endParaRPr>
                    </a:p>
                  </a:txBody>
                  <a:tcPr marL="68580" marR="68580" marT="0" marB="0">
                    <a:lnL>
                      <a:noFill/>
                    </a:lnL>
                    <a:lnR>
                      <a:noFill/>
                    </a:lnR>
                    <a:lnT>
                      <a:noFill/>
                    </a:lnT>
                    <a:lnB>
                      <a:noFill/>
                    </a:lnB>
                  </a:tcPr>
                </a:tc>
                <a:tc>
                  <a:txBody>
                    <a:bodyPr/>
                    <a:lstStyle/>
                    <a:p>
                      <a:pPr marL="0" marR="0" algn="r" rtl="1">
                        <a:spcBef>
                          <a:spcPts val="0"/>
                        </a:spcBef>
                        <a:spcAft>
                          <a:spcPts val="0"/>
                        </a:spcAft>
                      </a:pPr>
                      <a:r>
                        <a:rPr lang="fa-IR" sz="2400" dirty="0">
                          <a:effectLst/>
                          <a:latin typeface="Times New Roman" panose="02020603050405020304" pitchFamily="18" charset="0"/>
                          <a:ea typeface="Arial Unicode MS"/>
                          <a:cs typeface="B Mitra" panose="00000400000000000000" pitchFamily="2" charset="-78"/>
                        </a:rPr>
                        <a:t>منفی </a:t>
                      </a:r>
                      <a:r>
                        <a:rPr lang="fa-IR" sz="2400" dirty="0" smtClean="0">
                          <a:effectLst/>
                          <a:latin typeface="Times New Roman" panose="02020603050405020304" pitchFamily="18" charset="0"/>
                          <a:ea typeface="Arial Unicode MS"/>
                          <a:cs typeface="B Mitra" panose="00000400000000000000" pitchFamily="2" charset="-78"/>
                        </a:rPr>
                        <a:t>.............</a:t>
                      </a:r>
                    </a:p>
                    <a:p>
                      <a:pPr marL="0" marR="0" algn="r" rtl="1">
                        <a:spcBef>
                          <a:spcPts val="0"/>
                        </a:spcBef>
                        <a:spcAft>
                          <a:spcPts val="0"/>
                        </a:spcAft>
                      </a:pPr>
                      <a:endParaRPr lang="en-US" sz="2400" dirty="0">
                        <a:effectLst/>
                        <a:latin typeface="Times New Roman" panose="02020603050405020304" pitchFamily="18" charset="0"/>
                        <a:ea typeface="Arial Unicode MS"/>
                      </a:endParaRPr>
                    </a:p>
                  </a:txBody>
                  <a:tcPr marL="68580" marR="68580" marT="0" marB="0">
                    <a:lnL>
                      <a:noFill/>
                    </a:lnL>
                    <a:lnR>
                      <a:noFill/>
                    </a:lnR>
                    <a:lnT>
                      <a:noFill/>
                    </a:lnT>
                    <a:lnB>
                      <a:noFill/>
                    </a:lnB>
                  </a:tcPr>
                </a:tc>
                <a:extLst>
                  <a:ext uri="{0D108BD9-81ED-4DB2-BD59-A6C34878D82A}">
                    <a16:rowId xmlns:a16="http://schemas.microsoft.com/office/drawing/2014/main" val="978342591"/>
                  </a:ext>
                </a:extLst>
              </a:tr>
            </a:tbl>
          </a:graphicData>
        </a:graphic>
      </p:graphicFrame>
    </p:spTree>
    <p:extLst>
      <p:ext uri="{BB962C8B-B14F-4D97-AF65-F5344CB8AC3E}">
        <p14:creationId xmlns:p14="http://schemas.microsoft.com/office/powerpoint/2010/main" val="26963175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4</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11</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3000372"/>
            <a:ext cx="10668000" cy="2985433"/>
          </a:xfrm>
          <a:prstGeom prst="rect">
            <a:avLst/>
          </a:prstGeom>
        </p:spPr>
        <p:txBody>
          <a:bodyPr wrap="square">
            <a:spAutoFit/>
          </a:bodyPr>
          <a:lstStyle/>
          <a:p>
            <a:pPr algn="r" rtl="1"/>
            <a:r>
              <a:rPr lang="fa-IR" sz="3600" dirty="0" smtClean="0">
                <a:latin typeface="Times New Roman" panose="02020603050405020304" pitchFamily="18" charset="0"/>
                <a:ea typeface="Arial Unicode MS"/>
                <a:cs typeface="B Mitra" panose="00000400000000000000" pitchFamily="2" charset="-78"/>
              </a:rPr>
              <a:t>اکنون با </a:t>
            </a:r>
            <a:r>
              <a:rPr lang="fa-IR" sz="3600" dirty="0">
                <a:latin typeface="Times New Roman" panose="02020603050405020304" pitchFamily="18" charset="0"/>
                <a:ea typeface="Arial Unicode MS"/>
                <a:cs typeface="B Mitra" panose="00000400000000000000" pitchFamily="2" charset="-78"/>
              </a:rPr>
              <a:t>کودکان در مورد برداشتی که از تأثیر رفتار دیگران دارند صحبت کنید. </a:t>
            </a:r>
            <a:endParaRPr lang="fa-IR" sz="1400" b="1" dirty="0">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19039547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a:solidFill>
                  <a:srgbClr val="FF0000"/>
                </a:solidFill>
                <a:latin typeface="Tahoma" panose="020B0604030504040204" pitchFamily="34" charset="0"/>
                <a:ea typeface="Arial Unicode MS"/>
                <a:cs typeface="B Mitra" panose="00000400000000000000" pitchFamily="2" charset="-78"/>
              </a:rPr>
              <a:t/>
            </a:r>
            <a:br>
              <a:rPr lang="fa-IR" sz="3600" b="1" dirty="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هدف </a:t>
            </a:r>
            <a:r>
              <a:rPr lang="fa-IR" sz="3600" b="1" dirty="0" smtClean="0">
                <a:solidFill>
                  <a:srgbClr val="FF0000"/>
                </a:solidFill>
                <a:latin typeface="Tahoma" panose="020B0604030504040204" pitchFamily="34" charset="0"/>
                <a:ea typeface="Arial Unicode MS"/>
                <a:cs typeface="B Mitra" panose="00000400000000000000" pitchFamily="2" charset="-78"/>
              </a:rPr>
              <a:t>س</a:t>
            </a:r>
            <a:r>
              <a:rPr lang="ar-SA" sz="3600" b="1" dirty="0" smtClean="0">
                <a:solidFill>
                  <a:srgbClr val="FF0000"/>
                </a:solidFill>
                <a:latin typeface="Tahoma" panose="020B0604030504040204" pitchFamily="34" charset="0"/>
                <a:ea typeface="Arial Unicode MS"/>
                <a:cs typeface="B Mitra" panose="00000400000000000000" pitchFamily="2" charset="-78"/>
              </a:rPr>
              <a:t>وم:</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کودکان </a:t>
            </a:r>
            <a:r>
              <a:rPr lang="ar-SA" sz="3600" b="1" dirty="0">
                <a:solidFill>
                  <a:srgbClr val="FF0000"/>
                </a:solidFill>
                <a:latin typeface="Tahoma" panose="020B0604030504040204" pitchFamily="34" charset="0"/>
                <a:ea typeface="Arial Unicode MS"/>
                <a:cs typeface="B Mitra" panose="00000400000000000000" pitchFamily="2" charset="-78"/>
              </a:rPr>
              <a:t>متوجه شوند که رفتارهای مردم دلیل دارد </a:t>
            </a:r>
            <a:r>
              <a:rPr lang="ar-SA" sz="3600" b="1" dirty="0" smtClean="0">
                <a:solidFill>
                  <a:srgbClr val="FF0000"/>
                </a:solidFill>
                <a:latin typeface="Tahoma" panose="020B0604030504040204" pitchFamily="34" charset="0"/>
                <a:ea typeface="Arial Unicode MS"/>
                <a:cs typeface="B Mitra" panose="00000400000000000000" pitchFamily="2" charset="-78"/>
              </a:rPr>
              <a:t>و</a:t>
            </a:r>
            <a:r>
              <a:rPr lang="fa-IR" sz="3600" b="1" dirty="0">
                <a:solidFill>
                  <a:srgbClr val="FF0000"/>
                </a:solidFill>
                <a:latin typeface="Tahoma" panose="020B0604030504040204" pitchFamily="34" charset="0"/>
                <a:ea typeface="Arial Unicode MS"/>
                <a:cs typeface="B Mitra" panose="00000400000000000000" pitchFamily="2" charset="-78"/>
              </a:rPr>
              <a:t> </a:t>
            </a:r>
            <a:r>
              <a:rPr lang="ar-SA" sz="3600" b="1" dirty="0" smtClean="0">
                <a:solidFill>
                  <a:srgbClr val="FF0000"/>
                </a:solidFill>
                <a:latin typeface="Tahoma" panose="020B0604030504040204" pitchFamily="34" charset="0"/>
                <a:ea typeface="Arial Unicode MS"/>
                <a:cs typeface="B Mitra" panose="00000400000000000000" pitchFamily="2" charset="-78"/>
              </a:rPr>
              <a:t>این دلیل</a:t>
            </a:r>
            <a:r>
              <a:rPr lang="fa-IR"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smtClean="0">
                <a:solidFill>
                  <a:srgbClr val="FF0000"/>
                </a:solidFill>
                <a:latin typeface="Tahoma" panose="020B0604030504040204" pitchFamily="34" charset="0"/>
                <a:ea typeface="Arial Unicode MS"/>
                <a:cs typeface="B Mitra" panose="00000400000000000000" pitchFamily="2" charset="-78"/>
              </a:rPr>
              <a:t>ها </a:t>
            </a:r>
            <a:r>
              <a:rPr lang="ar-SA" sz="3600" b="1" dirty="0">
                <a:solidFill>
                  <a:srgbClr val="FF0000"/>
                </a:solidFill>
                <a:latin typeface="Tahoma" panose="020B0604030504040204" pitchFamily="34" charset="0"/>
                <a:ea typeface="Arial Unicode MS"/>
                <a:cs typeface="B Mitra" panose="00000400000000000000" pitchFamily="2" charset="-78"/>
              </a:rPr>
              <a:t>را تشخیص دهند</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r>
              <a:rPr lang="fa-IR" sz="3200" dirty="0">
                <a:latin typeface="Times New Roman" panose="02020603050405020304" pitchFamily="18" charset="0"/>
                <a:ea typeface="Arial Unicode MS"/>
                <a:cs typeface="B Mitra" panose="00000400000000000000" pitchFamily="2" charset="-78"/>
              </a:rPr>
              <a:t>برای اینکه درک کنیم مردم از انجام رفتارشان چه قصدی دارند، بهترین کار این است که به گفته­ها و رفتارشان توجه کنیم، و فکر کنیم بهترین دلیل برای رفتار آنها چیست. </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12</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4603173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5</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4893647"/>
          </a:xfrm>
          <a:prstGeom prst="rect">
            <a:avLst/>
          </a:prstGeom>
        </p:spPr>
        <p:txBody>
          <a:bodyPr wrap="square">
            <a:spAutoFit/>
          </a:bodyPr>
          <a:lstStyle/>
          <a:p>
            <a:pPr algn="just" rtl="1"/>
            <a:r>
              <a:rPr lang="fa-IR" sz="3200" dirty="0">
                <a:latin typeface="Times New Roman" panose="02020603050405020304" pitchFamily="18" charset="0"/>
                <a:ea typeface="Arial Unicode MS"/>
                <a:cs typeface="B Mitra" panose="00000400000000000000" pitchFamily="2" charset="-78"/>
              </a:rPr>
              <a:t>حالا متن­های زیر را برای دو نفر از کودکان بخوانید و از آنها بخواهید که نقش بازی کنند:</a:t>
            </a:r>
            <a:endParaRPr lang="en-US" sz="3200" dirty="0">
              <a:latin typeface="Times New Roman" panose="02020603050405020304" pitchFamily="18" charset="0"/>
              <a:ea typeface="Arial Unicode MS"/>
            </a:endParaRPr>
          </a:p>
          <a:p>
            <a:pPr algn="just" rtl="1"/>
            <a:r>
              <a:rPr lang="fa-IR" sz="3200" dirty="0">
                <a:latin typeface="Times New Roman" panose="02020603050405020304" pitchFamily="18" charset="0"/>
                <a:ea typeface="Arial Unicode MS"/>
                <a:cs typeface="B Mitra" panose="00000400000000000000" pitchFamily="2" charset="-78"/>
              </a:rPr>
              <a:t>الف) فربد از پدرش خواسته بود که برایش یک تبلت بخرد و پدرش قول داده بود که اگر نمرات کارنامه­اش در آخر سال خوب باشد برایش خرید می­کند. حالایک ماه است که فربد کارنامه­اش را گرفته و معدلش هم خوب شده اما هنوز پدرش تبلت نخریده است. فربد خیلی ناراحت است.</a:t>
            </a:r>
            <a:endParaRPr lang="en-US" sz="3200" dirty="0">
              <a:latin typeface="Times New Roman" panose="02020603050405020304" pitchFamily="18" charset="0"/>
              <a:ea typeface="Arial Unicode MS"/>
            </a:endParaRPr>
          </a:p>
          <a:p>
            <a:pPr algn="just" rtl="1"/>
            <a:r>
              <a:rPr lang="fa-IR" sz="3200" dirty="0">
                <a:latin typeface="Times New Roman" panose="02020603050405020304" pitchFamily="18" charset="0"/>
                <a:ea typeface="Arial Unicode MS"/>
                <a:cs typeface="B Mitra" panose="00000400000000000000" pitchFamily="2" charset="-78"/>
              </a:rPr>
              <a:t>از بچه­ها بپرسید: </a:t>
            </a:r>
            <a:r>
              <a:rPr lang="ar-SA" sz="3200" b="1" dirty="0">
                <a:solidFill>
                  <a:srgbClr val="000000"/>
                </a:solidFill>
                <a:latin typeface="Tahoma" panose="020B0604030504040204" pitchFamily="34" charset="0"/>
                <a:ea typeface="Arial Unicode MS"/>
                <a:cs typeface="B Kamran" panose="00000400000000000000" pitchFamily="2" charset="-78"/>
              </a:rPr>
              <a:t>«به نظر شما چرا پدر فربد برایش تبلت نخریده؟»</a:t>
            </a:r>
            <a:endParaRPr lang="en-US" sz="32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228570635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43335"/>
            <a:ext cx="11029616" cy="1374211"/>
          </a:xfrm>
        </p:spPr>
        <p:txBody>
          <a:bodyPr>
            <a:normAutofit fontScale="90000"/>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5</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dirty="0" smtClean="0">
                <a:cs typeface="2  Mitra" panose="00000400000000000000" pitchFamily="2" charset="-78"/>
              </a:rPr>
              <a:t>جواب­های </a:t>
            </a:r>
            <a:r>
              <a:rPr lang="fa-IR" sz="3600" dirty="0">
                <a:cs typeface="2  Mitra" panose="00000400000000000000" pitchFamily="2" charset="-78"/>
              </a:rPr>
              <a:t>کودکان را روی تخته بنویسید و بر اساس این نوشته­ها توضیح </a:t>
            </a:r>
            <a:r>
              <a:rPr lang="fa-IR" sz="3600" dirty="0" smtClean="0">
                <a:cs typeface="2  Mitra" panose="00000400000000000000" pitchFamily="2" charset="-78"/>
              </a:rPr>
              <a:t>دهید</a:t>
            </a:r>
            <a:r>
              <a:rPr lang="en-US" dirty="0"/>
              <a:t/>
            </a:r>
            <a:br>
              <a:rPr lang="en-US" dirty="0"/>
            </a:b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878532"/>
          </a:xfrm>
          <a:prstGeom prst="rect">
            <a:avLst/>
          </a:prstGeom>
        </p:spPr>
        <p:txBody>
          <a:bodyPr wrap="square">
            <a:spAutoFit/>
          </a:bodyPr>
          <a:lstStyle/>
          <a:p>
            <a:pPr algn="just" rtl="1"/>
            <a:r>
              <a:rPr lang="ar-SA" sz="3200" b="1" dirty="0">
                <a:solidFill>
                  <a:srgbClr val="000000"/>
                </a:solidFill>
                <a:latin typeface="Tahoma" panose="020B0604030504040204" pitchFamily="34" charset="0"/>
                <a:ea typeface="Arial Unicode MS"/>
                <a:cs typeface="B Kamran" panose="00000400000000000000" pitchFamily="2" charset="-78"/>
              </a:rPr>
              <a:t>برای این که بفهمیم مردم چرا رفتاری را انجام می­دهند باید چند تا کار بکنیم:</a:t>
            </a:r>
            <a:endParaRPr lang="en-US" sz="2800" dirty="0">
              <a:latin typeface="Times New Roman" panose="02020603050405020304" pitchFamily="18" charset="0"/>
              <a:ea typeface="Arial Unicode MS"/>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به حرفشان خوب گوش کنیم!</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نگاه کنیم چه کاری دارند می­کنند !</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ببینیم از نظر ما چه دلیل­هایی برای رفتارشان وجود دارد و اگر نمی­دانیم از خودشان بپرسیم!</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فکر کنیم بهترین دلیل برای رفتارشان چیست!</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اگر قرار است در مورد رفتارشان چیزی بگوییم یا کاری انجام دهیم دلیل رفتارشان را به خاطر داشته باشیم!»</a:t>
            </a:r>
            <a:endParaRPr lang="en-US" sz="2800" dirty="0">
              <a:solidFill>
                <a:srgbClr val="000000"/>
              </a:solidFill>
              <a:uFill>
                <a:solidFill>
                  <a:srgbClr val="000000"/>
                </a:solidFill>
              </a:uFill>
              <a:latin typeface="Arial Unicode MS"/>
              <a:cs typeface="Times New Roman" panose="02020603050405020304" pitchFamily="18" charset="0"/>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40193837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6</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3416320"/>
          </a:xfrm>
          <a:prstGeom prst="rect">
            <a:avLst/>
          </a:prstGeom>
        </p:spPr>
        <p:txBody>
          <a:bodyPr wrap="square">
            <a:spAutoFit/>
          </a:bodyPr>
          <a:lstStyle/>
          <a:p>
            <a:pPr algn="r" rtl="1"/>
            <a:r>
              <a:rPr lang="fa-IR" sz="3200" dirty="0" smtClean="0">
                <a:latin typeface="Times New Roman" panose="02020603050405020304" pitchFamily="18" charset="0"/>
                <a:ea typeface="Arial Unicode MS"/>
                <a:cs typeface="B Mitra" panose="00000400000000000000" pitchFamily="2" charset="-78"/>
              </a:rPr>
              <a:t>از گروه </a:t>
            </a:r>
            <a:r>
              <a:rPr lang="fa-IR" sz="3200" dirty="0">
                <a:latin typeface="Times New Roman" panose="02020603050405020304" pitchFamily="18" charset="0"/>
                <a:ea typeface="Arial Unicode MS"/>
                <a:cs typeface="B Mitra" panose="00000400000000000000" pitchFamily="2" charset="-78"/>
              </a:rPr>
              <a:t>بپرسید: </a:t>
            </a:r>
            <a:endParaRPr lang="fa-IR" sz="3200" dirty="0" smtClean="0">
              <a:latin typeface="Times New Roman" panose="02020603050405020304" pitchFamily="18" charset="0"/>
              <a:ea typeface="Arial Unicode MS"/>
              <a:cs typeface="B Mitra" panose="00000400000000000000" pitchFamily="2" charset="-78"/>
            </a:endParaRPr>
          </a:p>
          <a:p>
            <a:pPr algn="r" rtl="1"/>
            <a:r>
              <a:rPr lang="ar-SA" sz="3200" b="1" dirty="0" smtClean="0">
                <a:solidFill>
                  <a:srgbClr val="000000"/>
                </a:solidFill>
                <a:latin typeface="Tahoma" panose="020B0604030504040204" pitchFamily="34" charset="0"/>
                <a:ea typeface="Arial Unicode MS"/>
                <a:cs typeface="B Kamran" panose="00000400000000000000" pitchFamily="2" charset="-78"/>
              </a:rPr>
              <a:t>«</a:t>
            </a:r>
            <a:r>
              <a:rPr lang="ar-SA" sz="3200" b="1" dirty="0">
                <a:solidFill>
                  <a:srgbClr val="000000"/>
                </a:solidFill>
                <a:latin typeface="Tahoma" panose="020B0604030504040204" pitchFamily="34" charset="0"/>
                <a:ea typeface="Arial Unicode MS"/>
                <a:cs typeface="B Kamran" panose="00000400000000000000" pitchFamily="2" charset="-78"/>
              </a:rPr>
              <a:t>تا به حال </a:t>
            </a:r>
            <a:r>
              <a:rPr lang="ar-SA" sz="3200" b="1" dirty="0" smtClean="0">
                <a:solidFill>
                  <a:srgbClr val="000000"/>
                </a:solidFill>
                <a:latin typeface="Tahoma" panose="020B0604030504040204" pitchFamily="34" charset="0"/>
                <a:ea typeface="Arial Unicode MS"/>
                <a:cs typeface="B Kamran" panose="00000400000000000000" pitchFamily="2" charset="-78"/>
              </a:rPr>
              <a:t>برای</a:t>
            </a:r>
            <a:r>
              <a:rPr lang="fa-IR" sz="3200" b="1" dirty="0" smtClean="0">
                <a:solidFill>
                  <a:srgbClr val="000000"/>
                </a:solidFill>
                <a:latin typeface="Tahoma" panose="020B0604030504040204" pitchFamily="34" charset="0"/>
                <a:ea typeface="Arial Unicode MS"/>
                <a:cs typeface="B Kamran" panose="00000400000000000000" pitchFamily="2" charset="-78"/>
              </a:rPr>
              <a:t>ت</a:t>
            </a:r>
            <a:r>
              <a:rPr lang="ar-SA" sz="3200" b="1" dirty="0" smtClean="0">
                <a:solidFill>
                  <a:srgbClr val="000000"/>
                </a:solidFill>
                <a:latin typeface="Tahoma" panose="020B0604030504040204" pitchFamily="34" charset="0"/>
                <a:ea typeface="Arial Unicode MS"/>
                <a:cs typeface="B Kamran" panose="00000400000000000000" pitchFamily="2" charset="-78"/>
              </a:rPr>
              <a:t>ان </a:t>
            </a:r>
            <a:r>
              <a:rPr lang="ar-SA" sz="3200" b="1" dirty="0">
                <a:solidFill>
                  <a:srgbClr val="000000"/>
                </a:solidFill>
                <a:latin typeface="Tahoma" panose="020B0604030504040204" pitchFamily="34" charset="0"/>
                <a:ea typeface="Arial Unicode MS"/>
                <a:cs typeface="B Kamran" panose="00000400000000000000" pitchFamily="2" charset="-78"/>
              </a:rPr>
              <a:t>پیش آمده که </a:t>
            </a:r>
            <a:r>
              <a:rPr lang="ar-SA" sz="3200" b="1" dirty="0" smtClean="0">
                <a:solidFill>
                  <a:srgbClr val="000000"/>
                </a:solidFill>
                <a:latin typeface="Tahoma" panose="020B0604030504040204" pitchFamily="34" charset="0"/>
                <a:ea typeface="Arial Unicode MS"/>
                <a:cs typeface="B Kamran" panose="00000400000000000000" pitchFamily="2" charset="-78"/>
              </a:rPr>
              <a:t>دوست</a:t>
            </a:r>
            <a:r>
              <a:rPr lang="fa-IR" sz="3200" b="1" dirty="0" smtClean="0">
                <a:solidFill>
                  <a:srgbClr val="000000"/>
                </a:solidFill>
                <a:latin typeface="Tahoma" panose="020B0604030504040204" pitchFamily="34" charset="0"/>
                <a:ea typeface="Arial Unicode MS"/>
                <a:cs typeface="B Kamran" panose="00000400000000000000" pitchFamily="2" charset="-78"/>
              </a:rPr>
              <a:t>ت</a:t>
            </a:r>
            <a:r>
              <a:rPr lang="ar-SA" sz="3200" b="1" dirty="0" smtClean="0">
                <a:solidFill>
                  <a:srgbClr val="000000"/>
                </a:solidFill>
                <a:latin typeface="Tahoma" panose="020B0604030504040204" pitchFamily="34" charset="0"/>
                <a:ea typeface="Arial Unicode MS"/>
                <a:cs typeface="B Kamran" panose="00000400000000000000" pitchFamily="2" charset="-78"/>
              </a:rPr>
              <a:t>ان </a:t>
            </a:r>
            <a:r>
              <a:rPr lang="ar-SA" sz="3200" b="1" dirty="0">
                <a:solidFill>
                  <a:srgbClr val="000000"/>
                </a:solidFill>
                <a:latin typeface="Tahoma" panose="020B0604030504040204" pitchFamily="34" charset="0"/>
                <a:ea typeface="Arial Unicode MS"/>
                <a:cs typeface="B Kamran" panose="00000400000000000000" pitchFamily="2" charset="-78"/>
              </a:rPr>
              <a:t>کاری کند و </a:t>
            </a:r>
            <a:r>
              <a:rPr lang="fa-IR" sz="3200" b="1" dirty="0" smtClean="0">
                <a:solidFill>
                  <a:srgbClr val="000000"/>
                </a:solidFill>
                <a:latin typeface="Tahoma" panose="020B0604030504040204" pitchFamily="34" charset="0"/>
                <a:ea typeface="Arial Unicode MS"/>
                <a:cs typeface="B Kamran" panose="00000400000000000000" pitchFamily="2" charset="-78"/>
              </a:rPr>
              <a:t>شما</a:t>
            </a:r>
            <a:r>
              <a:rPr lang="ar-SA" sz="3200" b="1" dirty="0" smtClean="0">
                <a:solidFill>
                  <a:srgbClr val="000000"/>
                </a:solidFill>
                <a:latin typeface="Tahoma" panose="020B0604030504040204" pitchFamily="34" charset="0"/>
                <a:ea typeface="Arial Unicode MS"/>
                <a:cs typeface="B Kamran" panose="00000400000000000000" pitchFamily="2" charset="-78"/>
              </a:rPr>
              <a:t> نفهم</a:t>
            </a:r>
            <a:r>
              <a:rPr lang="fa-IR" sz="3200" b="1" dirty="0" smtClean="0">
                <a:solidFill>
                  <a:srgbClr val="000000"/>
                </a:solidFill>
                <a:latin typeface="Tahoma" panose="020B0604030504040204" pitchFamily="34" charset="0"/>
                <a:ea typeface="Arial Unicode MS"/>
                <a:cs typeface="B Kamran" panose="00000400000000000000" pitchFamily="2" charset="-78"/>
              </a:rPr>
              <a:t>ی</a:t>
            </a:r>
            <a:r>
              <a:rPr lang="ar-SA" sz="3200" b="1" dirty="0" smtClean="0">
                <a:solidFill>
                  <a:srgbClr val="000000"/>
                </a:solidFill>
                <a:latin typeface="Tahoma" panose="020B0604030504040204" pitchFamily="34" charset="0"/>
                <a:ea typeface="Arial Unicode MS"/>
                <a:cs typeface="B Kamran" panose="00000400000000000000" pitchFamily="2" charset="-78"/>
              </a:rPr>
              <a:t>د </a:t>
            </a:r>
            <a:r>
              <a:rPr lang="ar-SA" sz="3200" b="1" dirty="0">
                <a:solidFill>
                  <a:srgbClr val="000000"/>
                </a:solidFill>
                <a:latin typeface="Tahoma" panose="020B0604030504040204" pitchFamily="34" charset="0"/>
                <a:ea typeface="Arial Unicode MS"/>
                <a:cs typeface="B Kamran" panose="00000400000000000000" pitchFamily="2" charset="-78"/>
              </a:rPr>
              <a:t>چرا؟»</a:t>
            </a:r>
            <a:r>
              <a:rPr lang="ar-SA" sz="3200" dirty="0">
                <a:latin typeface="Times New Roman" panose="02020603050405020304" pitchFamily="18" charset="0"/>
                <a:ea typeface="Arial Unicode MS"/>
                <a:cs typeface="B Mitra" panose="00000400000000000000" pitchFamily="2" charset="-78"/>
              </a:rPr>
              <a:t> </a:t>
            </a:r>
            <a:endParaRPr lang="en-US" sz="28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25919934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7</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940088"/>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کودکانی را که با هم دوست هستند جفت کنید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به هر گروه یک سناریو بدهید به این صورت که اولی رفتاری را انجام دهد و دومی بگوید به نظرش علت این رفتار دوستش چیست.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بعد </a:t>
            </a:r>
            <a:r>
              <a:rPr lang="fa-IR" sz="2800" dirty="0">
                <a:latin typeface="Times New Roman" panose="02020603050405020304" pitchFamily="18" charset="0"/>
                <a:ea typeface="Arial Unicode MS"/>
                <a:cs typeface="B Mitra" panose="00000400000000000000" pitchFamily="2" charset="-78"/>
              </a:rPr>
              <a:t>می­توانید جای نفر اول و دوم را با هم عوض کنید.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هدف </a:t>
            </a:r>
            <a:r>
              <a:rPr lang="fa-IR" sz="2800" dirty="0">
                <a:latin typeface="Times New Roman" panose="02020603050405020304" pitchFamily="18" charset="0"/>
                <a:ea typeface="Arial Unicode MS"/>
                <a:cs typeface="B Mitra" panose="00000400000000000000" pitchFamily="2" charset="-78"/>
              </a:rPr>
              <a:t>این است که متوجه شوند آیا نظری که در مورد رفتار دیگران دارند با نظر واقعی آنها چقدر هماهنگ است. ضمناً می­فهمند رفتارشان در نظر دیگران چه معنایی پیدا می­کند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این فعالیت به تقویت توانایی آنها در درک حالت­های ذهنی دیگران (نظریه ذهن) و کسب دیدگاه­ اجتماعی مناسب کمک می­کند</a:t>
            </a:r>
            <a:r>
              <a:rPr lang="fa-IR" sz="3200" dirty="0">
                <a:latin typeface="Times New Roman" panose="02020603050405020304" pitchFamily="18" charset="0"/>
                <a:ea typeface="Arial Unicode MS"/>
                <a:cs typeface="B Mitra" panose="00000400000000000000" pitchFamily="2" charset="-78"/>
              </a:rPr>
              <a:t>.</a:t>
            </a:r>
            <a:endParaRPr lang="en-US" sz="28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25375986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7</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4154984"/>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مثال­ها:</a:t>
            </a:r>
            <a:endParaRPr lang="en-US" sz="2400" dirty="0">
              <a:latin typeface="Times New Roman" panose="02020603050405020304" pitchFamily="18" charset="0"/>
              <a:ea typeface="Arial Unicode MS"/>
            </a:endParaRPr>
          </a:p>
          <a:p>
            <a:pPr marL="342900" marR="0" lvl="0" indent="-342900" algn="just" rtl="1">
              <a:spcBef>
                <a:spcPts val="0"/>
              </a:spcBef>
              <a:spcAft>
                <a:spcPts val="0"/>
              </a:spcAft>
              <a:buFont typeface="Symbol" panose="05050102010706020507" pitchFamily="18" charset="2"/>
              <a:buChar char=""/>
            </a:pP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دوستش برخلاف هر روز زنگ تفریح در حیاط تنها نشسته و با او بازی نکرده است.</a:t>
            </a:r>
            <a:endParaRPr lang="en-US" sz="24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دوستش بدون اجازه خوراکی او را به معلم تعارف کرده است.</a:t>
            </a:r>
            <a:endParaRPr lang="en-US" sz="2400" dirty="0">
              <a:solidFill>
                <a:srgbClr val="000000"/>
              </a:solidFill>
              <a:uFill>
                <a:solidFill>
                  <a:srgbClr val="000000"/>
                </a:solidFill>
              </a:uFill>
              <a:latin typeface="Arial Unicode MS"/>
              <a:cs typeface="Times New Roman" panose="02020603050405020304" pitchFamily="18" charset="0"/>
            </a:endParaRPr>
          </a:p>
          <a:p>
            <a:pPr marL="342900" marR="0" lvl="0" indent="-342900" algn="just" rtl="1">
              <a:spcBef>
                <a:spcPts val="0"/>
              </a:spcBef>
              <a:spcAft>
                <a:spcPts val="0"/>
              </a:spcAft>
              <a:buFont typeface="Symbol" panose="05050102010706020507" pitchFamily="18" charset="2"/>
              <a:buChar char=""/>
            </a:pP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خواهرش امروز عصر دیر به خانه آمد</a:t>
            </a:r>
            <a:r>
              <a:rPr lang="fa-IR" sz="2800" b="1" dirty="0">
                <a:solidFill>
                  <a:srgbClr val="000000"/>
                </a:solidFill>
                <a:uFill>
                  <a:solidFill>
                    <a:srgbClr val="000000"/>
                  </a:solidFill>
                </a:uFill>
                <a:latin typeface="Tahoma" panose="020B0604030504040204" pitchFamily="34" charset="0"/>
                <a:cs typeface="B Kamran" panose="00000400000000000000" pitchFamily="2" charset="-78"/>
              </a:rPr>
              <a:t>ه</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 و مستقیم به اتاقش رفت</a:t>
            </a:r>
            <a:r>
              <a:rPr lang="fa-IR" sz="2800" b="1" dirty="0">
                <a:solidFill>
                  <a:srgbClr val="000000"/>
                </a:solidFill>
                <a:uFill>
                  <a:solidFill>
                    <a:srgbClr val="000000"/>
                  </a:solidFill>
                </a:uFill>
                <a:latin typeface="Tahoma" panose="020B0604030504040204" pitchFamily="34" charset="0"/>
                <a:cs typeface="B Kamran" panose="00000400000000000000" pitchFamily="2" charset="-78"/>
              </a:rPr>
              <a:t>ه</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 و در را بست</a:t>
            </a:r>
            <a:r>
              <a:rPr lang="fa-IR" sz="2800" b="1" dirty="0">
                <a:solidFill>
                  <a:srgbClr val="000000"/>
                </a:solidFill>
                <a:uFill>
                  <a:solidFill>
                    <a:srgbClr val="000000"/>
                  </a:solidFill>
                </a:uFill>
                <a:latin typeface="Tahoma" panose="020B0604030504040204" pitchFamily="34" charset="0"/>
                <a:cs typeface="B Kamran" panose="00000400000000000000" pitchFamily="2" charset="-78"/>
              </a:rPr>
              <a:t>ه است</a:t>
            </a:r>
            <a:r>
              <a:rPr lang="ar-SA" sz="2800" b="1" dirty="0">
                <a:solidFill>
                  <a:srgbClr val="000000"/>
                </a:solidFill>
                <a:uFill>
                  <a:solidFill>
                    <a:srgbClr val="000000"/>
                  </a:solidFill>
                </a:uFill>
                <a:latin typeface="Tahoma" panose="020B0604030504040204" pitchFamily="34" charset="0"/>
                <a:cs typeface="B Kamran" panose="00000400000000000000" pitchFamily="2" charset="-78"/>
              </a:rPr>
              <a:t>.</a:t>
            </a:r>
            <a:endParaRPr lang="en-US" sz="2400" dirty="0">
              <a:solidFill>
                <a:srgbClr val="000000"/>
              </a:solidFill>
              <a:uFill>
                <a:solidFill>
                  <a:srgbClr val="000000"/>
                </a:solidFill>
              </a:uFill>
              <a:latin typeface="Arial Unicode MS"/>
              <a:cs typeface="Times New Roman" panose="02020603050405020304" pitchFamily="18" charset="0"/>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77035581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8</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18</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016758"/>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از یکی از کودکان بخواهید چند تا از کارهایی را که امروز انجام داده برای گروه تعریف کند. حالا از اعضای گروه بخواهید نظر خود را در مورد علت رفتار او مطرح کنند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نظرات را روی تخته بنویسید تا شباهت­ها و تفاوت­های احتمالی آنها با قصد کودک روشن شود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بر متفاوت بودن دیدگاه آدم­ها با یکدیگر در مورد موضوع­ها و موقعیت­ها تأکید کنید و نتیجه بگیرید در مورد رفتار دیگران نباید به سرعت قضاوت یا پیش داوری کرد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باید اگر ابهام داریم از خودش سئوال کنیم یا به علت­های دیگر هم فکر کنیم.</a:t>
            </a:r>
            <a:endParaRPr lang="en-US" sz="28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5973790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چهارم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به احساسات و نیازهای دیگران اهمیت بدهند و احترام بگذارند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pPr marL="0" indent="0" algn="just">
              <a:spcBef>
                <a:spcPts val="0"/>
              </a:spcBef>
              <a:spcAft>
                <a:spcPts val="0"/>
              </a:spcAft>
              <a:buNone/>
            </a:pPr>
            <a:r>
              <a:rPr lang="fa-IR" sz="3200" dirty="0" smtClean="0">
                <a:latin typeface="Times New Roman" panose="02020603050405020304" pitchFamily="18" charset="0"/>
                <a:ea typeface="Arial Unicode MS"/>
                <a:cs typeface="B Mitra" panose="00000400000000000000" pitchFamily="2" charset="-78"/>
              </a:rPr>
              <a:t> </a:t>
            </a:r>
            <a:r>
              <a:rPr lang="fa-IR" sz="3200" dirty="0">
                <a:latin typeface="Times New Roman" panose="02020603050405020304" pitchFamily="18" charset="0"/>
                <a:ea typeface="Arial Unicode MS"/>
                <a:cs typeface="B Mitra" panose="00000400000000000000" pitchFamily="2" charset="-78"/>
              </a:rPr>
              <a:t>قدم بعدی برای همدلی این است که در عمل به انسان­ها اهمیت بدهیم</a:t>
            </a:r>
            <a:r>
              <a:rPr lang="fa-IR" sz="3200" dirty="0" smtClean="0">
                <a:latin typeface="Times New Roman" panose="02020603050405020304" pitchFamily="18" charset="0"/>
                <a:ea typeface="Arial Unicode MS"/>
                <a:cs typeface="B Mitra" panose="00000400000000000000" pitchFamily="2" charset="-78"/>
              </a:rPr>
              <a:t>.</a:t>
            </a:r>
          </a:p>
          <a:p>
            <a:pPr marL="0" indent="0" algn="just">
              <a:spcBef>
                <a:spcPts val="0"/>
              </a:spcBef>
              <a:spcAft>
                <a:spcPts val="0"/>
              </a:spcAft>
              <a:buNone/>
            </a:pPr>
            <a:r>
              <a:rPr lang="fa-IR" sz="3200" dirty="0" smtClean="0">
                <a:latin typeface="Times New Roman" panose="02020603050405020304" pitchFamily="18" charset="0"/>
                <a:ea typeface="Arial Unicode MS"/>
                <a:cs typeface="B Mitra" panose="00000400000000000000" pitchFamily="2" charset="-78"/>
              </a:rPr>
              <a:t> </a:t>
            </a:r>
            <a:r>
              <a:rPr lang="fa-IR" sz="3200" dirty="0">
                <a:latin typeface="Times New Roman" panose="02020603050405020304" pitchFamily="18" charset="0"/>
                <a:ea typeface="Arial Unicode MS"/>
                <a:cs typeface="B Mitra" panose="00000400000000000000" pitchFamily="2" charset="-78"/>
              </a:rPr>
              <a:t>آدم­ها دوست دارند دیگران به آنها توجه کنند و به فکر و احساس و نیاز و خواسته­شان اهمیت بدهند. </a:t>
            </a:r>
            <a:endParaRPr lang="fa-IR" sz="3200" dirty="0" smtClean="0">
              <a:latin typeface="Times New Roman" panose="02020603050405020304" pitchFamily="18" charset="0"/>
              <a:ea typeface="Arial Unicode MS"/>
              <a:cs typeface="B Mitra" panose="00000400000000000000" pitchFamily="2" charset="-78"/>
            </a:endParaRPr>
          </a:p>
          <a:p>
            <a:pPr marL="0" indent="0" algn="just">
              <a:spcBef>
                <a:spcPts val="0"/>
              </a:spcBef>
              <a:spcAft>
                <a:spcPts val="0"/>
              </a:spcAft>
              <a:buNone/>
            </a:pPr>
            <a:r>
              <a:rPr lang="fa-IR" sz="3200" dirty="0" smtClean="0">
                <a:latin typeface="Times New Roman" panose="02020603050405020304" pitchFamily="18" charset="0"/>
                <a:ea typeface="Arial Unicode MS"/>
                <a:cs typeface="B Mitra" panose="00000400000000000000" pitchFamily="2" charset="-78"/>
              </a:rPr>
              <a:t>این </a:t>
            </a:r>
            <a:r>
              <a:rPr lang="fa-IR" sz="3200" dirty="0">
                <a:latin typeface="Times New Roman" panose="02020603050405020304" pitchFamily="18" charset="0"/>
                <a:ea typeface="Arial Unicode MS"/>
                <a:cs typeface="B Mitra" panose="00000400000000000000" pitchFamily="2" charset="-78"/>
              </a:rPr>
              <a:t>توجه را می­توان به راه­های مختلفی نشان داد مانند کمک کردن، صحبت­های خوشایند، گوش دادن به حرف دیگران، هدیه دادن، ...</a:t>
            </a:r>
            <a:endParaRPr lang="en-US" sz="2800" dirty="0">
              <a:latin typeface="Times New Roman" panose="02020603050405020304" pitchFamily="18" charset="0"/>
              <a:ea typeface="Arial Unicode MS"/>
            </a:endParaRPr>
          </a:p>
          <a:p>
            <a:pPr marL="0" indent="0">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19</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755510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a:r>
              <a:rPr lang="fa-IR" sz="4400" dirty="0">
                <a:solidFill>
                  <a:srgbClr val="FF0000"/>
                </a:solidFill>
              </a:rPr>
              <a:t>ﻫدفﻫﺎ</a:t>
            </a:r>
            <a:r>
              <a:rPr lang="fa-IR" dirty="0"/>
              <a:t> </a:t>
            </a:r>
          </a:p>
        </p:txBody>
      </p:sp>
      <p:sp>
        <p:nvSpPr>
          <p:cNvPr id="3" name="Content Placeholder 2"/>
          <p:cNvSpPr>
            <a:spLocks noGrp="1"/>
          </p:cNvSpPr>
          <p:nvPr>
            <p:ph idx="1"/>
          </p:nvPr>
        </p:nvSpPr>
        <p:spPr/>
        <p:txBody>
          <a:bodyPr/>
          <a:lstStyle/>
          <a:p>
            <a:pPr marL="0" indent="0" algn="just">
              <a:spcBef>
                <a:spcPts val="0"/>
              </a:spcBef>
              <a:spcAft>
                <a:spcPts val="0"/>
              </a:spcAft>
              <a:buNone/>
            </a:pPr>
            <a:endParaRPr lang="en-US" sz="1600" dirty="0">
              <a:latin typeface="Times New Roman" panose="02020603050405020304" pitchFamily="18" charset="0"/>
              <a:ea typeface="Arial Unicode MS"/>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بتوانند احساسات دیگران را درک کنند و خود را جای دیگران بگذارند.</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متوجه شوند که رفتار مردم روی همدیگر اثر دارد.</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متوجه شوند که رفتارهای مردم دلیل دارد و این دلیل­ها را تشخیص دهند. </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بتوانند به احساسات و نیازهای دیگران اهمیت بدهند و احترام بگذارند.</a:t>
            </a:r>
            <a:endParaRPr lang="en-US" sz="32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dirty="0">
                <a:solidFill>
                  <a:srgbClr val="000000"/>
                </a:solidFill>
                <a:uFill>
                  <a:solidFill>
                    <a:srgbClr val="000000"/>
                  </a:solidFill>
                </a:uFill>
                <a:latin typeface="Tahoma" panose="020B0604030504040204" pitchFamily="34" charset="0"/>
                <a:cs typeface="B Mitra" panose="00000400000000000000" pitchFamily="2" charset="-78"/>
              </a:rPr>
              <a:t>کودکان بتوانند مهربانی را در رفتار دیگران تشخیص دهند و خودشان هم با مهربانی رفتار کنند. </a:t>
            </a:r>
            <a:endParaRPr lang="en-US" sz="3200" dirty="0">
              <a:solidFill>
                <a:srgbClr val="000000"/>
              </a:solidFill>
              <a:uFill>
                <a:solidFill>
                  <a:srgbClr val="000000"/>
                </a:solidFill>
              </a:uFill>
              <a:latin typeface="Arial Unicode MS"/>
              <a:cs typeface="Times New Roman" panose="02020603050405020304" pitchFamily="18" charset="0"/>
            </a:endParaRPr>
          </a:p>
          <a:p>
            <a:pPr marL="0" indent="0">
              <a:buNone/>
            </a:pPr>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a:t>
            </a:fld>
            <a:endParaRPr lang="en-US" dirty="0"/>
          </a:p>
        </p:txBody>
      </p:sp>
      <p:pic>
        <p:nvPicPr>
          <p:cNvPr id="9" name="Content Placeholder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smtClean="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16459815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چهارم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به احساسات و نیازهای دیگران اهمیت بدهند و احترام بگذارند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32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کودکان بپرسید: </a:t>
            </a:r>
            <a:r>
              <a:rPr lang="ar-SA" sz="2800" b="1" dirty="0">
                <a:solidFill>
                  <a:srgbClr val="000000"/>
                </a:solidFill>
                <a:latin typeface="Tahoma" panose="020B0604030504040204" pitchFamily="34" charset="0"/>
                <a:ea typeface="Arial Unicode MS"/>
                <a:cs typeface="B Kamran" panose="00000400000000000000" pitchFamily="2" charset="-78"/>
              </a:rPr>
              <a:t>«بچه­ها! چه کسی برای شما خیلی مهم است؟ چرا به او اینقدر اهمیت می­دهید؟ چرا یک نفر ممکن است برای آدم مهم­تر از بقیه باشد؟»</a:t>
            </a:r>
            <a:endParaRPr lang="en-US" sz="2800" dirty="0">
              <a:latin typeface="Times New Roman" panose="02020603050405020304" pitchFamily="18" charset="0"/>
              <a:ea typeface="Arial Unicode MS"/>
            </a:endParaRPr>
          </a:p>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صحبت­های کودکان را روی تخته بنویسید</a:t>
            </a:r>
            <a:r>
              <a:rPr lang="fa-IR" sz="2800" dirty="0" smtClean="0">
                <a:latin typeface="Times New Roman" panose="02020603050405020304" pitchFamily="18" charset="0"/>
                <a:ea typeface="Arial Unicode MS"/>
                <a:cs typeface="B Mitra" panose="00000400000000000000" pitchFamily="2" charset="-78"/>
              </a:rPr>
              <a:t>.</a:t>
            </a:r>
          </a:p>
          <a:p>
            <a:pPr marL="0" indent="0" algn="just">
              <a:spcBef>
                <a:spcPts val="0"/>
              </a:spcBef>
              <a:spcAft>
                <a:spcPts val="0"/>
              </a:spcAft>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20</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40396541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چهارم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به احساسات و نیازهای دیگران اهمیت بدهند و احترام بگذارند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اکنون به </a:t>
            </a:r>
            <a:r>
              <a:rPr lang="fa-IR" sz="2800" dirty="0">
                <a:latin typeface="Times New Roman" panose="02020603050405020304" pitchFamily="18" charset="0"/>
                <a:ea typeface="Arial Unicode MS"/>
                <a:cs typeface="B Mitra" panose="00000400000000000000" pitchFamily="2" charset="-78"/>
              </a:rPr>
              <a:t>این صورت توضیح بدهید: </a:t>
            </a:r>
            <a:endParaRPr lang="fa-IR" sz="2800" dirty="0" smtClean="0">
              <a:latin typeface="Times New Roman" panose="02020603050405020304" pitchFamily="18" charset="0"/>
              <a:ea typeface="Arial Unicode MS"/>
              <a:cs typeface="B Mitra" panose="00000400000000000000" pitchFamily="2" charset="-78"/>
            </a:endParaRPr>
          </a:p>
          <a:p>
            <a:pPr marL="0" indent="0" algn="just">
              <a:spcBef>
                <a:spcPts val="0"/>
              </a:spcBef>
              <a:spcAft>
                <a:spcPts val="0"/>
              </a:spcAft>
              <a:buNone/>
            </a:pPr>
            <a:r>
              <a:rPr lang="ar-SA" sz="2800" b="1" dirty="0" smtClean="0">
                <a:solidFill>
                  <a:srgbClr val="000000"/>
                </a:solidFill>
                <a:latin typeface="Tahoma" panose="020B0604030504040204" pitchFamily="34" charset="0"/>
                <a:ea typeface="Arial Unicode MS"/>
                <a:cs typeface="B Kamran" panose="00000400000000000000" pitchFamily="2" charset="-78"/>
              </a:rPr>
              <a:t>«</a:t>
            </a:r>
            <a:r>
              <a:rPr lang="ar-SA" sz="2800" b="1" dirty="0">
                <a:solidFill>
                  <a:srgbClr val="000000"/>
                </a:solidFill>
                <a:latin typeface="Tahoma" panose="020B0604030504040204" pitchFamily="34" charset="0"/>
                <a:ea typeface="Arial Unicode MS"/>
                <a:cs typeface="B Kamran" panose="00000400000000000000" pitchFamily="2" charset="-78"/>
              </a:rPr>
              <a:t>یکی از کارهای مهمی که ما می­توانیم برای دیگران انجام دهیم این است که به آنها نشان دهیم چقدر به آنها اهمیت می­دهیم، یعنی با حرف­هایی که به آنها می­زنیم یا کارهایی که برایشان انجام می­دهیم. مثلاً نشان می­دهیم نگرانشان هستیم، یا می­خواهیم به آنها کمک کنیم، یا به خواسته­هایشان توجه داریم. وقتی به کسی بیشتر توجه می­کنیم و اهمیت می­دهیم او برای ما آدم مهم­تری است. همانطور که خودتان گفتید آدم­های مهم زندگی می­توانند اعضای خانواده باشند مثل پدر، مادر، خواهر، برادر، پدربزرگ و مادربزرگ ...، یا دوستان و هم­کلاسی­ها، معلم یا مربی ورزش ...»</a:t>
            </a:r>
            <a:endParaRPr lang="en-US" sz="2800" dirty="0">
              <a:latin typeface="Times New Roman" panose="02020603050405020304" pitchFamily="18" charset="0"/>
              <a:ea typeface="Arial Unicode MS"/>
            </a:endParaRPr>
          </a:p>
          <a:p>
            <a:pPr marL="0" indent="0">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21</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216153936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9</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22</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1029616" cy="3724096"/>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اکنون از کودکان بخواهید صفحه 15 کتاب کار خود را باز کنند.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در </a:t>
            </a:r>
            <a:r>
              <a:rPr lang="fa-IR" sz="2800" dirty="0">
                <a:latin typeface="Times New Roman" panose="02020603050405020304" pitchFamily="18" charset="0"/>
                <a:ea typeface="Arial Unicode MS"/>
                <a:cs typeface="B Mitra" panose="00000400000000000000" pitchFamily="2" charset="-78"/>
              </a:rPr>
              <a:t>تصاویر این صفحه، کودکان باید شکل­های مربوط به یکدیگر را به هم وصل کنند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شکل­هایی که نشان می­دهد یک نفر دارد به شخص دیگری توجه می­کند و برایش کار مفیدی انجام می­دهد.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424175224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10</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4585871"/>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پس از انجام دادن تمرین فوق، از کودکان بخواهید در کتاب خود بنویسند چه راه­هایی برای توجه کردن به دیگران می­شناسند.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کدام </a:t>
            </a:r>
            <a:r>
              <a:rPr lang="fa-IR" sz="2800" dirty="0">
                <a:latin typeface="Times New Roman" panose="02020603050405020304" pitchFamily="18" charset="0"/>
                <a:ea typeface="Arial Unicode MS"/>
                <a:cs typeface="B Mitra" panose="00000400000000000000" pitchFamily="2" charset="-78"/>
              </a:rPr>
              <a:t>یک از این راه­ها را خودشان تا به حال انجام داده­اند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اگر دوست دارند می­توانند خاطره یا داستانی در مورد تجربه خودشان یا اطرافیان بنویسند و برای گروه بخوانند.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16249394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11</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447645"/>
          </a:xfrm>
          <a:prstGeom prst="rect">
            <a:avLst/>
          </a:prstGeom>
        </p:spPr>
        <p:txBody>
          <a:bodyPr wrap="square">
            <a:spAutoFit/>
          </a:bodyPr>
          <a:lstStyle/>
          <a:p>
            <a:pPr algn="just" rtl="1"/>
            <a:r>
              <a:rPr lang="fa-IR" sz="2800" dirty="0">
                <a:latin typeface="Times New Roman" panose="02020603050405020304" pitchFamily="18" charset="0"/>
                <a:ea typeface="Arial Unicode MS"/>
                <a:cs typeface="B Mitra" panose="00000400000000000000" pitchFamily="2" charset="-78"/>
              </a:rPr>
              <a:t>برای کودکان توضیح دهید که همانطور که ما به دیگران اهمیت می­دهیم آنها هم به ما نشان می­دهند که به ما توجه و علاقه دارند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کودکان بخواهید هر کدام  پای تخته بیایند و یکی از رفتارهای محبت­آمیز اطرافیان را که نسبت به خودشان تجربه کرده­اند مطرح کنند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این رفتارها را دسته­بندی کنید و روی تخته مشخص کنید.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مثال­ها </a:t>
            </a:r>
            <a:r>
              <a:rPr lang="fa-IR" sz="2800" dirty="0">
                <a:latin typeface="Times New Roman" panose="02020603050405020304" pitchFamily="18" charset="0"/>
                <a:ea typeface="Arial Unicode MS"/>
                <a:cs typeface="B Mitra" panose="00000400000000000000" pitchFamily="2" charset="-78"/>
              </a:rPr>
              <a:t>می­توانند شامل رفتارهای زیر باشند: </a:t>
            </a:r>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کمک </a:t>
            </a:r>
            <a:r>
              <a:rPr lang="fa-IR" sz="2800" dirty="0">
                <a:latin typeface="Times New Roman" panose="02020603050405020304" pitchFamily="18" charset="0"/>
                <a:ea typeface="Arial Unicode MS"/>
                <a:cs typeface="B Mitra" panose="00000400000000000000" pitchFamily="2" charset="-78"/>
              </a:rPr>
              <a:t>کردن در انجام تکالیف، هدیه دادن، غذا درست کردن، بستن زخم دست، گوش دادن به درد دل و ...</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7158944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a:t>
            </a:r>
            <a:r>
              <a:rPr lang="ar-SA" sz="3600" b="1" dirty="0" smtClean="0">
                <a:solidFill>
                  <a:srgbClr val="FF0000"/>
                </a:solidFill>
                <a:latin typeface="Tahoma" panose="020B0604030504040204" pitchFamily="34" charset="0"/>
                <a:ea typeface="Arial Unicode MS"/>
                <a:cs typeface="B Mitra" panose="00000400000000000000" pitchFamily="2" charset="-78"/>
              </a:rPr>
              <a:t>پنجم:کودکان </a:t>
            </a:r>
            <a:r>
              <a:rPr lang="ar-SA" sz="3600" b="1" dirty="0">
                <a:solidFill>
                  <a:srgbClr val="FF0000"/>
                </a:solidFill>
                <a:latin typeface="Tahoma" panose="020B0604030504040204" pitchFamily="34" charset="0"/>
                <a:ea typeface="Arial Unicode MS"/>
                <a:cs typeface="B Mitra" panose="00000400000000000000" pitchFamily="2" charset="-78"/>
              </a:rPr>
              <a:t>بتوانند مهربانی را در رفتار دیگران تشخیص دهند و </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خودشان </a:t>
            </a:r>
            <a:r>
              <a:rPr lang="ar-SA" sz="3600" b="1" dirty="0">
                <a:solidFill>
                  <a:srgbClr val="FF0000"/>
                </a:solidFill>
                <a:latin typeface="Tahoma" panose="020B0604030504040204" pitchFamily="34" charset="0"/>
                <a:ea typeface="Arial Unicode MS"/>
                <a:cs typeface="B Mitra" panose="00000400000000000000" pitchFamily="2" charset="-78"/>
              </a:rPr>
              <a:t>هم با مهربانی رفتار کنند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اگر به راحتی و خوشحالی و آرامش دیگران اهمیت بدهیم با آنها مهربان رفتار می­کنیم. </a:t>
            </a:r>
            <a:endParaRPr lang="fa-IR" sz="2800" dirty="0" smtClean="0">
              <a:latin typeface="Times New Roman" panose="02020603050405020304" pitchFamily="18" charset="0"/>
              <a:ea typeface="Arial Unicode MS"/>
              <a:cs typeface="B Mitra" panose="00000400000000000000" pitchFamily="2" charset="-78"/>
            </a:endParaRP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مهربانی </a:t>
            </a:r>
            <a:r>
              <a:rPr lang="fa-IR" sz="2800" dirty="0">
                <a:latin typeface="Times New Roman" panose="02020603050405020304" pitchFamily="18" charset="0"/>
                <a:ea typeface="Arial Unicode MS"/>
                <a:cs typeface="B Mitra" panose="00000400000000000000" pitchFamily="2" charset="-78"/>
              </a:rPr>
              <a:t>واقعی با صداقت همراه است و بدون چشمداشت صورت می­گیرد</a:t>
            </a:r>
            <a:r>
              <a:rPr lang="fa-IR" sz="2800" dirty="0" smtClean="0">
                <a:latin typeface="Times New Roman" panose="02020603050405020304" pitchFamily="18" charset="0"/>
                <a:ea typeface="Arial Unicode MS"/>
                <a:cs typeface="B Mitra" panose="00000400000000000000" pitchFamily="2" charset="-78"/>
              </a:rPr>
              <a:t>.</a:t>
            </a: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وقتی به دیگران «محبت» داشته باشیم همدلی کردن آسان­تر می­شود، کنارشان می­مانیم، اگر لازم باشد و بتوانیم برایشان کاری انجام می­دهیم، و اگر هم کاری از دستمان بر نمی­آید اظهار تأسف می­کنیم و نشان می­دهیم که واقعاً دلمان می­خواهد برایشان مفید واقع شویم.</a:t>
            </a:r>
            <a:endParaRPr lang="en-US" sz="2400" dirty="0">
              <a:latin typeface="Times New Roman" panose="02020603050405020304" pitchFamily="18" charset="0"/>
              <a:ea typeface="Arial Unicode MS"/>
            </a:endParaRPr>
          </a:p>
          <a:p>
            <a:pPr marL="0" indent="0">
              <a:buNone/>
            </a:pP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408320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a:t>
            </a:r>
            <a:r>
              <a:rPr lang="ar-SA" sz="3600" b="1" dirty="0" smtClean="0">
                <a:solidFill>
                  <a:srgbClr val="FF0000"/>
                </a:solidFill>
                <a:latin typeface="Tahoma" panose="020B0604030504040204" pitchFamily="34" charset="0"/>
                <a:ea typeface="Arial Unicode MS"/>
                <a:cs typeface="B Mitra" panose="00000400000000000000" pitchFamily="2" charset="-78"/>
              </a:rPr>
              <a:t>پنجم:کودکان </a:t>
            </a:r>
            <a:r>
              <a:rPr lang="ar-SA" sz="3600" b="1" dirty="0">
                <a:solidFill>
                  <a:srgbClr val="FF0000"/>
                </a:solidFill>
                <a:latin typeface="Tahoma" panose="020B0604030504040204" pitchFamily="34" charset="0"/>
                <a:ea typeface="Arial Unicode MS"/>
                <a:cs typeface="B Mitra" panose="00000400000000000000" pitchFamily="2" charset="-78"/>
              </a:rPr>
              <a:t>بتوانند مهربانی را در رفتار دیگران تشخیص دهند و </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خودشان </a:t>
            </a:r>
            <a:r>
              <a:rPr lang="ar-SA" sz="3600" b="1" dirty="0">
                <a:solidFill>
                  <a:srgbClr val="FF0000"/>
                </a:solidFill>
                <a:latin typeface="Tahoma" panose="020B0604030504040204" pitchFamily="34" charset="0"/>
                <a:ea typeface="Arial Unicode MS"/>
                <a:cs typeface="B Mitra" panose="00000400000000000000" pitchFamily="2" charset="-78"/>
              </a:rPr>
              <a:t>هم با مهربانی رفتار کنند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از کودکان بپرسید: </a:t>
            </a:r>
            <a:r>
              <a:rPr lang="ar-SA" sz="2800" b="1" dirty="0">
                <a:solidFill>
                  <a:srgbClr val="000000"/>
                </a:solidFill>
                <a:latin typeface="Tahoma" panose="020B0604030504040204" pitchFamily="34" charset="0"/>
                <a:ea typeface="Arial Unicode MS"/>
                <a:cs typeface="B Kamran" panose="00000400000000000000" pitchFamily="2" charset="-78"/>
              </a:rPr>
              <a:t>«بچه­ها به نظر شما مهربانی چیست؟»</a:t>
            </a:r>
            <a:endParaRPr lang="en-US" sz="2400" dirty="0">
              <a:latin typeface="Times New Roman" panose="02020603050405020304" pitchFamily="18" charset="0"/>
              <a:ea typeface="Arial Unicode MS"/>
            </a:endParaRPr>
          </a:p>
          <a:p>
            <a:r>
              <a:rPr lang="fa-IR" sz="2800" dirty="0">
                <a:latin typeface="Times New Roman" panose="02020603050405020304" pitchFamily="18" charset="0"/>
                <a:ea typeface="Arial Unicode MS"/>
                <a:cs typeface="B Mitra" panose="00000400000000000000" pitchFamily="2" charset="-78"/>
              </a:rPr>
              <a:t>جواب­های کودکان را روی تخته بنویسید و در حین نوشتن به آنها بازخورد مثبت بدهید تا تشویق شوند نظرات خود را با جمع در میان بگذارند. به خاطر داشته باشید در جریان روش بارش افکار در مورد ایده­های کودکان انتقاد یا قضاوت منفی به کار نبرید. </a:t>
            </a:r>
            <a:endParaRPr lang="fa-IR" sz="2800" dirty="0" smtClean="0">
              <a:latin typeface="Times New Roman" panose="02020603050405020304" pitchFamily="18" charset="0"/>
              <a:ea typeface="Arial Unicode MS"/>
              <a:cs typeface="B Mitra" panose="00000400000000000000" pitchFamily="2" charset="-78"/>
            </a:endParaRPr>
          </a:p>
          <a:p>
            <a:r>
              <a:rPr lang="fa-IR" sz="3200" dirty="0" smtClean="0">
                <a:latin typeface="Times New Roman" panose="02020603050405020304" pitchFamily="18" charset="0"/>
                <a:ea typeface="Arial Unicode MS"/>
                <a:cs typeface="B Mitra" panose="00000400000000000000" pitchFamily="2" charset="-78"/>
              </a:rPr>
              <a:t>سپس </a:t>
            </a:r>
            <a:r>
              <a:rPr lang="fa-IR" sz="3200" dirty="0">
                <a:latin typeface="Times New Roman" panose="02020603050405020304" pitchFamily="18" charset="0"/>
                <a:ea typeface="Arial Unicode MS"/>
                <a:cs typeface="B Mitra" panose="00000400000000000000" pitchFamily="2" charset="-78"/>
              </a:rPr>
              <a:t>توضیح دهید: </a:t>
            </a:r>
            <a:r>
              <a:rPr lang="ar-SA" sz="3200" b="1" dirty="0">
                <a:solidFill>
                  <a:srgbClr val="000000"/>
                </a:solidFill>
                <a:latin typeface="Tahoma" panose="020B0604030504040204" pitchFamily="34" charset="0"/>
                <a:ea typeface="Arial Unicode MS"/>
                <a:cs typeface="B Kamran" panose="00000400000000000000" pitchFamily="2" charset="-78"/>
              </a:rPr>
              <a:t>«اگر ما با محبت و احترام و ادب با دیگران رفتار کنیم بدون این که انتظار داشته باشیم آنها هم برای ما کاری انجام دهند نشان می­دهیم که با مردم مهربان هستیم. مهربانی یعنی آدم عشقش را به دیگران در عمل </a:t>
            </a:r>
            <a:r>
              <a:rPr lang="fa-IR" sz="3200" b="1" dirty="0" smtClean="0">
                <a:solidFill>
                  <a:srgbClr val="000000"/>
                </a:solidFill>
                <a:latin typeface="Tahoma" panose="020B0604030504040204" pitchFamily="34" charset="0"/>
                <a:ea typeface="Arial Unicode MS"/>
                <a:cs typeface="B Kamran" panose="00000400000000000000" pitchFamily="2" charset="-78"/>
              </a:rPr>
              <a:t>نشان</a:t>
            </a:r>
            <a:r>
              <a:rPr lang="ar-SA" sz="3200" b="1" dirty="0" smtClean="0">
                <a:solidFill>
                  <a:srgbClr val="000000"/>
                </a:solidFill>
                <a:latin typeface="Tahoma" panose="020B0604030504040204" pitchFamily="34" charset="0"/>
                <a:ea typeface="Arial Unicode MS"/>
                <a:cs typeface="B Kamran" panose="00000400000000000000" pitchFamily="2" charset="-78"/>
              </a:rPr>
              <a:t> </a:t>
            </a:r>
            <a:r>
              <a:rPr lang="ar-SA" sz="3200" b="1" dirty="0">
                <a:solidFill>
                  <a:srgbClr val="000000"/>
                </a:solidFill>
                <a:latin typeface="Tahoma" panose="020B0604030504040204" pitchFamily="34" charset="0"/>
                <a:ea typeface="Arial Unicode MS"/>
                <a:cs typeface="B Kamran" panose="00000400000000000000" pitchFamily="2" charset="-78"/>
              </a:rPr>
              <a:t>بدهد. </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35070833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45" y="249382"/>
            <a:ext cx="11610110" cy="1931114"/>
          </a:xfrm>
        </p:spPr>
        <p:txBody>
          <a:bodyPr>
            <a:normAutofit fontScale="90000"/>
          </a:bodyPr>
          <a:lstStyle/>
          <a:p>
            <a:pPr algn="r">
              <a:spcBef>
                <a:spcPts val="0"/>
              </a:spcBef>
            </a:pP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a:solidFill>
                  <a:srgbClr val="FF0000"/>
                </a:solidFill>
                <a:latin typeface="Tahoma" panose="020B0604030504040204" pitchFamily="34" charset="0"/>
                <a:ea typeface="Arial Unicode MS"/>
                <a:cs typeface="B Mitra" panose="00000400000000000000" pitchFamily="2" charset="-78"/>
              </a:rPr>
              <a:t>هدف </a:t>
            </a:r>
            <a:r>
              <a:rPr lang="ar-SA" sz="3600" b="1" dirty="0" smtClean="0">
                <a:solidFill>
                  <a:srgbClr val="FF0000"/>
                </a:solidFill>
                <a:latin typeface="Tahoma" panose="020B0604030504040204" pitchFamily="34" charset="0"/>
                <a:ea typeface="Arial Unicode MS"/>
                <a:cs typeface="B Mitra" panose="00000400000000000000" pitchFamily="2" charset="-78"/>
              </a:rPr>
              <a:t>پنجم:کودکان </a:t>
            </a:r>
            <a:r>
              <a:rPr lang="ar-SA" sz="3600" b="1" dirty="0">
                <a:solidFill>
                  <a:srgbClr val="FF0000"/>
                </a:solidFill>
                <a:latin typeface="Tahoma" panose="020B0604030504040204" pitchFamily="34" charset="0"/>
                <a:ea typeface="Arial Unicode MS"/>
                <a:cs typeface="B Mitra" panose="00000400000000000000" pitchFamily="2" charset="-78"/>
              </a:rPr>
              <a:t>بتوانند مهربانی را در رفتار دیگران تشخیص دهند و </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خودشان </a:t>
            </a:r>
            <a:r>
              <a:rPr lang="ar-SA" sz="3600" b="1" dirty="0">
                <a:solidFill>
                  <a:srgbClr val="FF0000"/>
                </a:solidFill>
                <a:latin typeface="Tahoma" panose="020B0604030504040204" pitchFamily="34" charset="0"/>
                <a:ea typeface="Arial Unicode MS"/>
                <a:cs typeface="B Mitra" panose="00000400000000000000" pitchFamily="2" charset="-78"/>
              </a:rPr>
              <a:t>هم با مهربانی رفتار کنند</a:t>
            </a:r>
            <a:r>
              <a:rPr lang="en-US" sz="2400" dirty="0" smtClean="0">
                <a:latin typeface="Times New Roman" panose="02020603050405020304" pitchFamily="18" charset="0"/>
                <a:ea typeface="Arial Unicode MS"/>
              </a:rPr>
              <a:t/>
            </a:r>
            <a:br>
              <a:rPr lang="en-US" sz="2400" dirty="0" smtClean="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a:xfrm>
            <a:off x="581192" y="2180496"/>
            <a:ext cx="11269063" cy="4470041"/>
          </a:xfrm>
        </p:spPr>
        <p:txBody>
          <a:bodyPr>
            <a:normAutofit/>
          </a:bodyPr>
          <a:lstStyle/>
          <a:p>
            <a:pPr marL="0" algn="just">
              <a:spcBef>
                <a:spcPts val="0"/>
              </a:spcBef>
              <a:spcAft>
                <a:spcPts val="0"/>
              </a:spcAft>
            </a:pPr>
            <a:r>
              <a:rPr lang="fa-IR" sz="2800" dirty="0">
                <a:latin typeface="Times New Roman" panose="02020603050405020304" pitchFamily="18" charset="0"/>
                <a:ea typeface="Arial Unicode MS"/>
                <a:cs typeface="B Mitra" panose="00000400000000000000" pitchFamily="2" charset="-78"/>
              </a:rPr>
              <a:t>در مورد روش­های مختلف مهربانی کردن مردم به یکدیگر مثال­های متعددی بزنید و از نمونه­هایی که کودکان مثال می­زنند هم استقبال کنید. </a:t>
            </a:r>
            <a:endParaRPr lang="fa-IR" sz="2800" dirty="0" smtClean="0">
              <a:latin typeface="Times New Roman" panose="02020603050405020304" pitchFamily="18" charset="0"/>
              <a:ea typeface="Arial Unicode MS"/>
              <a:cs typeface="B Mitra" panose="00000400000000000000" pitchFamily="2" charset="-78"/>
            </a:endParaRP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سپس </a:t>
            </a:r>
            <a:r>
              <a:rPr lang="fa-IR" sz="2800" dirty="0">
                <a:latin typeface="Times New Roman" panose="02020603050405020304" pitchFamily="18" charset="0"/>
                <a:ea typeface="Arial Unicode MS"/>
                <a:cs typeface="B Mitra" panose="00000400000000000000" pitchFamily="2" charset="-78"/>
              </a:rPr>
              <a:t>تمرین­های </a:t>
            </a:r>
            <a:r>
              <a:rPr lang="fa-IR" sz="2800" dirty="0" smtClean="0">
                <a:latin typeface="Times New Roman" panose="02020603050405020304" pitchFamily="18" charset="0"/>
                <a:ea typeface="Arial Unicode MS"/>
                <a:cs typeface="B Mitra" panose="00000400000000000000" pitchFamily="2" charset="-78"/>
              </a:rPr>
              <a:t>بعدی </a:t>
            </a:r>
            <a:r>
              <a:rPr lang="fa-IR" sz="2800" dirty="0">
                <a:latin typeface="Times New Roman" panose="02020603050405020304" pitchFamily="18" charset="0"/>
                <a:ea typeface="Arial Unicode MS"/>
                <a:cs typeface="B Mitra" panose="00000400000000000000" pitchFamily="2" charset="-78"/>
              </a:rPr>
              <a:t>را برای کودکان معرفی کنید. </a:t>
            </a:r>
            <a:endParaRPr lang="fa-IR" sz="2800" dirty="0" smtClean="0">
              <a:latin typeface="Times New Roman" panose="02020603050405020304" pitchFamily="18" charset="0"/>
              <a:ea typeface="Arial Unicode MS"/>
              <a:cs typeface="B Mitra" panose="00000400000000000000" pitchFamily="2" charset="-78"/>
            </a:endParaRP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وقتی </a:t>
            </a:r>
            <a:r>
              <a:rPr lang="fa-IR" sz="2800" dirty="0">
                <a:latin typeface="Times New Roman" panose="02020603050405020304" pitchFamily="18" charset="0"/>
                <a:ea typeface="Arial Unicode MS"/>
                <a:cs typeface="B Mitra" panose="00000400000000000000" pitchFamily="2" charset="-78"/>
              </a:rPr>
              <a:t>کودکان می­فهمند که ممکن است مهربانی از نظر هر کسی از جمله دوستانشان متفاوت باشد، مهربانی و همدلی را بهتر درک می­کنند</a:t>
            </a:r>
            <a:r>
              <a:rPr lang="fa-IR" sz="2800" dirty="0" smtClean="0">
                <a:latin typeface="Times New Roman" panose="02020603050405020304" pitchFamily="18" charset="0"/>
                <a:ea typeface="Arial Unicode MS"/>
                <a:cs typeface="B Mitra" panose="00000400000000000000" pitchFamily="2" charset="-78"/>
              </a:rPr>
              <a:t>.</a:t>
            </a:r>
          </a:p>
          <a:p>
            <a:pPr marL="0" algn="just">
              <a:spcBef>
                <a:spcPts val="0"/>
              </a:spcBef>
              <a:spcAft>
                <a:spcPts val="0"/>
              </a:spcAft>
            </a:pPr>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درک بهتر مهربانی باعث می­شود از نظر شناختی و هیجانی شناخت و دید وسیع­تری پیدا کنند و آمادگی بیشتری برای مهارت همدلی به دست بیاورند.</a:t>
            </a:r>
            <a:endParaRPr lang="en-US" sz="2400" dirty="0">
              <a:effectLst/>
              <a:latin typeface="Times New Roman" panose="02020603050405020304" pitchFamily="18" charset="0"/>
              <a:ea typeface="Arial Unicode MS"/>
            </a:endParaRPr>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209623849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12</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28</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4154984"/>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smtClean="0">
                <a:latin typeface="Times New Roman" panose="02020603050405020304" pitchFamily="18" charset="0"/>
                <a:ea typeface="Arial Unicode MS"/>
                <a:cs typeface="B Mitra" panose="00000400000000000000" pitchFamily="2" charset="-78"/>
              </a:rPr>
              <a:t>صفحه </a:t>
            </a:r>
            <a:r>
              <a:rPr lang="fa-IR" sz="2800" dirty="0">
                <a:latin typeface="Times New Roman" panose="02020603050405020304" pitchFamily="18" charset="0"/>
                <a:ea typeface="Arial Unicode MS"/>
                <a:cs typeface="B Mitra" panose="00000400000000000000" pitchFamily="2" charset="-78"/>
              </a:rPr>
              <a:t>16 کتاب کار را باز کنید و تصاویر آن را به کودکان نشان دهید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آنها بخواهید تصویری که مهربانی شخصیت­ها را نشان می­دهد پیدا و به سلیقه خود رنگ­آمیزی یا تزئین کنند.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41097573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13</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29</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016758"/>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از کودکان بخواهید در مورد رفتارهای مهربانی که خود انجام داده­اند یا شاهد آن بوده­اند یا در ذهن خود دارند، با دوستشان صحبت کنند و به کمک هم یک نقاشی از آن بکشند. بعد آن را به گروه نشان بدهند.</a:t>
            </a:r>
            <a:endParaRPr lang="en-US" sz="2400" dirty="0">
              <a:latin typeface="Times New Roman" panose="02020603050405020304" pitchFamily="18" charset="0"/>
              <a:ea typeface="Arial Unicode MS"/>
            </a:endParaRPr>
          </a:p>
          <a:p>
            <a:pPr algn="just" rtl="1"/>
            <a:r>
              <a:rPr lang="fa-IR" sz="2800" dirty="0">
                <a:latin typeface="Times New Roman" panose="02020603050405020304" pitchFamily="18" charset="0"/>
                <a:ea typeface="Arial Unicode MS"/>
                <a:cs typeface="B Mitra" panose="00000400000000000000" pitchFamily="2" charset="-78"/>
              </a:rPr>
              <a:t>حالا از کودکان بخواهید برای گروه بازگو کنند وقتی کسی با مهربانی رفتار می­کند چه نظر و احساسی در خودش و طرف مقابلش ایجاد می­شود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تأکید کنید که مهربانی چه نقش مهمی در روابط دوستانه و خانوادگی بازی می­کند.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6286242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marR="0" algn="r">
              <a:spcBef>
                <a:spcPts val="0"/>
              </a:spcBef>
              <a:spcAft>
                <a:spcPts val="0"/>
              </a:spcAft>
            </a:pPr>
            <a:r>
              <a:rPr lang="fa-IR" sz="3200" b="1" dirty="0">
                <a:solidFill>
                  <a:srgbClr val="C00000"/>
                </a:solidFill>
                <a:latin typeface="Times New Roman" panose="02020603050405020304" pitchFamily="18" charset="0"/>
                <a:ea typeface="Arial Unicode MS"/>
                <a:cs typeface="B Mitra" panose="00000400000000000000" pitchFamily="2" charset="-78"/>
              </a:rPr>
              <a:t> </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r>
              <a:rPr lang="fa-IR" sz="2400" dirty="0" smtClean="0">
                <a:latin typeface="Times New Roman" panose="02020603050405020304" pitchFamily="18" charset="0"/>
                <a:ea typeface="Arial Unicode MS"/>
              </a:rPr>
              <a:t/>
            </a:r>
            <a:br>
              <a:rPr lang="fa-IR" sz="2400" dirty="0" smtClean="0">
                <a:latin typeface="Times New Roman" panose="02020603050405020304" pitchFamily="18" charset="0"/>
                <a:ea typeface="Arial Unicode MS"/>
              </a:rPr>
            </a:br>
            <a:r>
              <a:rPr lang="fa-IR" sz="2400" dirty="0" smtClean="0">
                <a:latin typeface="Times New Roman" panose="02020603050405020304" pitchFamily="18" charset="0"/>
                <a:ea typeface="Arial Unicode MS"/>
              </a:rPr>
              <a:t/>
            </a:r>
            <a:br>
              <a:rPr lang="fa-IR" sz="2400" dirty="0" smtClean="0">
                <a:latin typeface="Times New Roman" panose="02020603050405020304" pitchFamily="18" charset="0"/>
                <a:ea typeface="Arial Unicode MS"/>
              </a:rPr>
            </a:br>
            <a:r>
              <a:rPr lang="fa-IR" sz="2400" dirty="0">
                <a:latin typeface="Times New Roman" panose="02020603050405020304" pitchFamily="18" charset="0"/>
                <a:ea typeface="Arial Unicode MS"/>
              </a:rPr>
              <a:t/>
            </a:r>
            <a:br>
              <a:rPr lang="fa-IR" sz="2400" dirty="0">
                <a:latin typeface="Times New Roman" panose="02020603050405020304" pitchFamily="18" charset="0"/>
                <a:ea typeface="Arial Unicode MS"/>
              </a:rPr>
            </a:br>
            <a:r>
              <a:rPr lang="fa-IR" sz="2400" dirty="0" smtClean="0">
                <a:latin typeface="Times New Roman" panose="02020603050405020304" pitchFamily="18" charset="0"/>
                <a:ea typeface="Arial Unicode MS"/>
              </a:rPr>
              <a:t/>
            </a:r>
            <a:br>
              <a:rPr lang="fa-IR" sz="2400" dirty="0" smtClean="0">
                <a:latin typeface="Times New Roman" panose="02020603050405020304" pitchFamily="18" charset="0"/>
                <a:ea typeface="Arial Unicode MS"/>
              </a:rPr>
            </a:br>
            <a:r>
              <a:rPr lang="fa-IR" sz="2400" dirty="0">
                <a:latin typeface="Times New Roman" panose="02020603050405020304" pitchFamily="18" charset="0"/>
                <a:ea typeface="Arial Unicode MS"/>
              </a:rPr>
              <a:t/>
            </a:r>
            <a:br>
              <a:rPr lang="fa-IR" sz="2400" dirty="0">
                <a:latin typeface="Times New Roman" panose="02020603050405020304" pitchFamily="18" charset="0"/>
                <a:ea typeface="Arial Unicode MS"/>
              </a:rPr>
            </a:br>
            <a:r>
              <a:rPr lang="ar-SA" sz="4900" b="1" dirty="0" smtClean="0">
                <a:solidFill>
                  <a:srgbClr val="FF0000"/>
                </a:solidFill>
                <a:latin typeface="Tahoma" panose="020B0604030504040204" pitchFamily="34" charset="0"/>
                <a:ea typeface="Arial Unicode MS"/>
                <a:cs typeface="B Mitra" panose="00000400000000000000" pitchFamily="2" charset="-78"/>
              </a:rPr>
              <a:t>مقدمه </a:t>
            </a:r>
            <a:r>
              <a:rPr lang="ar-SA" sz="4900" b="1" dirty="0">
                <a:solidFill>
                  <a:srgbClr val="FF0000"/>
                </a:solidFill>
                <a:latin typeface="Tahoma" panose="020B0604030504040204" pitchFamily="34" charset="0"/>
                <a:ea typeface="Arial Unicode MS"/>
                <a:cs typeface="B Mitra" panose="00000400000000000000" pitchFamily="2" charset="-78"/>
              </a:rPr>
              <a:t>و اهمیت مهارت</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pPr marL="0" indent="0">
              <a:buNone/>
            </a:pPr>
            <a:r>
              <a:rPr lang="fa-IR" sz="4000" b="1" dirty="0" smtClean="0">
                <a:cs typeface="2  Mitra" panose="00000400000000000000" pitchFamily="2" charset="-78"/>
              </a:rPr>
              <a:t>همدلی چیست؟</a:t>
            </a:r>
            <a:endParaRPr lang="fa-IR" sz="4000" b="1" dirty="0">
              <a:cs typeface="2  Mitra" panose="00000400000000000000" pitchFamily="2" charset="-78"/>
            </a:endParaRPr>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smtClean="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41363803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14</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30</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016758"/>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به تعداد کودکان شکل قلب را روی کاغذ بکشید و ببرید و روی هر کدام اسم یکی از کودکان را بنویسید و در سبد بیندازید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از کودکان </a:t>
            </a:r>
            <a:r>
              <a:rPr lang="fa-IR" sz="2800" dirty="0">
                <a:latin typeface="Times New Roman" panose="02020603050405020304" pitchFamily="18" charset="0"/>
                <a:ea typeface="Arial Unicode MS"/>
                <a:cs typeface="B Mitra" panose="00000400000000000000" pitchFamily="2" charset="-78"/>
              </a:rPr>
              <a:t>بخواهید با چشم بسته یکی از قلب­های کاغذی را از سبد در </a:t>
            </a:r>
            <a:r>
              <a:rPr lang="fa-IR" sz="2800" dirty="0" smtClean="0">
                <a:latin typeface="Times New Roman" panose="02020603050405020304" pitchFamily="18" charset="0"/>
                <a:ea typeface="Arial Unicode MS"/>
                <a:cs typeface="B Mitra" panose="00000400000000000000" pitchFamily="2" charset="-78"/>
              </a:rPr>
              <a:t>بیاورند </a:t>
            </a:r>
            <a:r>
              <a:rPr lang="fa-IR" sz="2800" dirty="0">
                <a:latin typeface="Times New Roman" panose="02020603050405020304" pitchFamily="18" charset="0"/>
                <a:ea typeface="Arial Unicode MS"/>
                <a:cs typeface="B Mitra" panose="00000400000000000000" pitchFamily="2" charset="-78"/>
              </a:rPr>
              <a:t>و پشت </a:t>
            </a:r>
            <a:r>
              <a:rPr lang="fa-IR" sz="2800" dirty="0" smtClean="0">
                <a:latin typeface="Times New Roman" panose="02020603050405020304" pitchFamily="18" charset="0"/>
                <a:ea typeface="Arial Unicode MS"/>
                <a:cs typeface="B Mitra" panose="00000400000000000000" pitchFamily="2" charset="-78"/>
              </a:rPr>
              <a:t>آن قلب</a:t>
            </a:r>
            <a:r>
              <a:rPr lang="fa-IR" sz="2800" dirty="0">
                <a:latin typeface="Times New Roman" panose="02020603050405020304" pitchFamily="18" charset="0"/>
                <a:ea typeface="Arial Unicode MS"/>
                <a:cs typeface="B Mitra" panose="00000400000000000000" pitchFamily="2" charset="-78"/>
              </a:rPr>
              <a:t>، مهربانی یا کار خوبی که </a:t>
            </a:r>
            <a:r>
              <a:rPr lang="fa-IR" sz="2800" dirty="0" smtClean="0">
                <a:latin typeface="Times New Roman" panose="02020603050405020304" pitchFamily="18" charset="0"/>
                <a:ea typeface="Arial Unicode MS"/>
                <a:cs typeface="B Mitra" panose="00000400000000000000" pitchFamily="2" charset="-78"/>
              </a:rPr>
              <a:t>می­توانند </a:t>
            </a:r>
            <a:r>
              <a:rPr lang="fa-IR" sz="2800" dirty="0">
                <a:latin typeface="Times New Roman" panose="02020603050405020304" pitchFamily="18" charset="0"/>
                <a:ea typeface="Arial Unicode MS"/>
                <a:cs typeface="B Mitra" panose="00000400000000000000" pitchFamily="2" charset="-78"/>
              </a:rPr>
              <a:t>برای آن کودک انجام </a:t>
            </a:r>
            <a:r>
              <a:rPr lang="fa-IR" sz="2800" dirty="0" smtClean="0">
                <a:latin typeface="Times New Roman" panose="02020603050405020304" pitchFamily="18" charset="0"/>
                <a:ea typeface="Arial Unicode MS"/>
                <a:cs typeface="B Mitra" panose="00000400000000000000" pitchFamily="2" charset="-78"/>
              </a:rPr>
              <a:t>دهند </a:t>
            </a:r>
            <a:r>
              <a:rPr lang="fa-IR" sz="2800" dirty="0">
                <a:latin typeface="Times New Roman" panose="02020603050405020304" pitchFamily="18" charset="0"/>
                <a:ea typeface="Arial Unicode MS"/>
                <a:cs typeface="B Mitra" panose="00000400000000000000" pitchFamily="2" charset="-78"/>
              </a:rPr>
              <a:t>بنویسند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وقتی همه مطلب خود را نوشتند از تک تک بخواهید جمله خود را برای گروه بخوانند.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25096530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15</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31</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447645"/>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برای این که کودکان متوجه اهمیت مهربانی بشوند و هر روز حداقل یک کار محبت­آمیز نسبت به دیگران انجام بدهند، یک پوستر بزرگ به دیوار بزنید و به تعداد کودکان روی آن دایره بکشید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از آنها بخواهید در طول جلسه هر وقت یک رفتار مهربان با اعضای گروه انجام می­دهند اسم خود را درون یکی از دایره­های پوستر بنویسند</a:t>
            </a:r>
            <a:r>
              <a:rPr lang="fa-IR" sz="2800" dirty="0" smtClean="0">
                <a:latin typeface="Times New Roman" panose="02020603050405020304" pitchFamily="18" charset="0"/>
                <a:ea typeface="Arial Unicode MS"/>
                <a:cs typeface="B Mitra" panose="00000400000000000000" pitchFamily="2" charset="-78"/>
              </a:rPr>
              <a:t>.</a:t>
            </a:r>
          </a:p>
          <a:p>
            <a:pPr algn="just" rtl="1"/>
            <a:r>
              <a:rPr lang="fa-IR" sz="2800" dirty="0" smtClean="0">
                <a:latin typeface="Times New Roman" panose="02020603050405020304" pitchFamily="18" charset="0"/>
                <a:ea typeface="Arial Unicode MS"/>
                <a:cs typeface="B Mitra" panose="00000400000000000000" pitchFamily="2" charset="-78"/>
              </a:rPr>
              <a:t> </a:t>
            </a:r>
            <a:r>
              <a:rPr lang="fa-IR" sz="2800" dirty="0">
                <a:latin typeface="Times New Roman" panose="02020603050405020304" pitchFamily="18" charset="0"/>
                <a:ea typeface="Arial Unicode MS"/>
                <a:cs typeface="B Mitra" panose="00000400000000000000" pitchFamily="2" charset="-78"/>
              </a:rPr>
              <a:t>به گروه پیشنهاد کنید (به عنوان پاداش) هر وقت پوستر با نام همه تکمیل شود قرار است یک بازی دسته جمعی انجام بدهند یا خوراکی بخورند.</a:t>
            </a:r>
            <a:endParaRPr lang="en-US" sz="2400" dirty="0">
              <a:latin typeface="Times New Roman" panose="02020603050405020304" pitchFamily="18" charset="0"/>
              <a:ea typeface="Arial Unicode MS"/>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371549673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15</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32</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
        <p:nvSpPr>
          <p:cNvPr id="12" name="Rectangle 11"/>
          <p:cNvSpPr/>
          <p:nvPr/>
        </p:nvSpPr>
        <p:spPr>
          <a:xfrm>
            <a:off x="581192" y="2117546"/>
            <a:ext cx="10668000" cy="5663089"/>
          </a:xfrm>
          <a:prstGeom prst="rect">
            <a:avLst/>
          </a:prstGeom>
        </p:spPr>
        <p:txBody>
          <a:bodyPr wrap="square">
            <a:spAutoFit/>
          </a:bodyPr>
          <a:lstStyle/>
          <a:p>
            <a:pPr algn="just" rtl="1"/>
            <a:endParaRPr lang="fa-IR" sz="2800" dirty="0" smtClean="0">
              <a:latin typeface="Times New Roman" panose="02020603050405020304" pitchFamily="18" charset="0"/>
              <a:ea typeface="Arial Unicode MS"/>
              <a:cs typeface="B Mitra" panose="00000400000000000000" pitchFamily="2" charset="-78"/>
            </a:endParaRPr>
          </a:p>
          <a:p>
            <a:pPr algn="just" rtl="1"/>
            <a:r>
              <a:rPr lang="fa-IR" sz="2800" dirty="0">
                <a:latin typeface="Times New Roman" panose="02020603050405020304" pitchFamily="18" charset="0"/>
                <a:ea typeface="Arial Unicode MS"/>
                <a:cs typeface="B Mitra" panose="00000400000000000000" pitchFamily="2" charset="-78"/>
              </a:rPr>
              <a:t>راه­های ساده و عملی برای رفتارهای روزمره که به نوعی نشانه ادب و محبت و احترام به دیگران است پیشنهاد کنید برای مثال</a:t>
            </a:r>
            <a:r>
              <a:rPr lang="fa-IR" sz="2800" dirty="0" smtClean="0">
                <a:latin typeface="Times New Roman" panose="02020603050405020304" pitchFamily="18" charset="0"/>
                <a:ea typeface="Arial Unicode MS"/>
                <a:cs typeface="B Mitra" panose="00000400000000000000" pitchFamily="2" charset="-78"/>
              </a:rPr>
              <a:t>:</a:t>
            </a:r>
          </a:p>
          <a:p>
            <a:pPr algn="just" rtl="1"/>
            <a:endParaRPr lang="fa-IR" sz="2800" dirty="0" smtClean="0">
              <a:latin typeface="Times New Roman" panose="02020603050405020304" pitchFamily="18" charset="0"/>
              <a:ea typeface="Arial Unicode MS"/>
            </a:endParaRPr>
          </a:p>
          <a:p>
            <a:pPr algn="r" rtl="1"/>
            <a:r>
              <a:rPr lang="fa-IR" sz="2800" b="1" dirty="0">
                <a:latin typeface="Tahoma" panose="020B0604030504040204" pitchFamily="34" charset="0"/>
                <a:ea typeface="Arial Unicode MS"/>
                <a:cs typeface="B Kamran" panose="00000400000000000000" pitchFamily="2" charset="-78"/>
              </a:rPr>
              <a:t>•	در ورودی را برای نفر پشت سر خود نگاه </a:t>
            </a:r>
            <a:r>
              <a:rPr lang="fa-IR" sz="2800" b="1" dirty="0" smtClean="0">
                <a:latin typeface="Tahoma" panose="020B0604030504040204" pitchFamily="34" charset="0"/>
                <a:ea typeface="Arial Unicode MS"/>
                <a:cs typeface="B Kamran" panose="00000400000000000000" pitchFamily="2" charset="-78"/>
              </a:rPr>
              <a:t>دارند</a:t>
            </a:r>
          </a:p>
          <a:p>
            <a:pPr algn="r" rtl="1"/>
            <a:r>
              <a:rPr lang="fa-IR" sz="2800" b="1" dirty="0" smtClean="0">
                <a:latin typeface="Tahoma" panose="020B0604030504040204" pitchFamily="34" charset="0"/>
                <a:ea typeface="Arial Unicode MS"/>
                <a:cs typeface="B Kamran" panose="00000400000000000000" pitchFamily="2" charset="-78"/>
              </a:rPr>
              <a:t>•</a:t>
            </a:r>
            <a:r>
              <a:rPr lang="fa-IR" sz="2800" b="1" dirty="0">
                <a:latin typeface="Tahoma" panose="020B0604030504040204" pitchFamily="34" charset="0"/>
                <a:ea typeface="Arial Unicode MS"/>
                <a:cs typeface="B Kamran" panose="00000400000000000000" pitchFamily="2" charset="-78"/>
              </a:rPr>
              <a:t>	از خواهر یا برادر خود تعریف </a:t>
            </a:r>
            <a:r>
              <a:rPr lang="fa-IR" sz="2800" b="1" dirty="0" smtClean="0">
                <a:latin typeface="Tahoma" panose="020B0604030504040204" pitchFamily="34" charset="0"/>
                <a:ea typeface="Arial Unicode MS"/>
                <a:cs typeface="B Kamran" panose="00000400000000000000" pitchFamily="2" charset="-78"/>
              </a:rPr>
              <a:t>کنند</a:t>
            </a:r>
          </a:p>
          <a:p>
            <a:pPr algn="r" rtl="1"/>
            <a:r>
              <a:rPr lang="fa-IR" sz="2800" b="1" dirty="0" smtClean="0">
                <a:latin typeface="Tahoma" panose="020B0604030504040204" pitchFamily="34" charset="0"/>
                <a:ea typeface="Arial Unicode MS"/>
                <a:cs typeface="B Kamran" panose="00000400000000000000" pitchFamily="2" charset="-78"/>
              </a:rPr>
              <a:t>•</a:t>
            </a:r>
            <a:r>
              <a:rPr lang="fa-IR" sz="2800" b="1" dirty="0">
                <a:latin typeface="Tahoma" panose="020B0604030504040204" pitchFamily="34" charset="0"/>
                <a:ea typeface="Arial Unicode MS"/>
                <a:cs typeface="B Kamran" panose="00000400000000000000" pitchFamily="2" charset="-78"/>
              </a:rPr>
              <a:t>	داوطلبانه یکی از کارهای خانه را انجام </a:t>
            </a:r>
            <a:r>
              <a:rPr lang="fa-IR" sz="2800" b="1" dirty="0" smtClean="0">
                <a:latin typeface="Tahoma" panose="020B0604030504040204" pitchFamily="34" charset="0"/>
                <a:ea typeface="Arial Unicode MS"/>
                <a:cs typeface="B Kamran" panose="00000400000000000000" pitchFamily="2" charset="-78"/>
              </a:rPr>
              <a:t>دهند</a:t>
            </a:r>
            <a:endParaRPr lang="fa-IR" sz="2800" b="1" dirty="0">
              <a:latin typeface="Tahoma" panose="020B0604030504040204" pitchFamily="34" charset="0"/>
              <a:ea typeface="Arial Unicode MS"/>
              <a:cs typeface="B Kamran" panose="00000400000000000000" pitchFamily="2" charset="-78"/>
            </a:endParaRPr>
          </a:p>
          <a:p>
            <a:pPr algn="r" rtl="1"/>
            <a:r>
              <a:rPr lang="fa-IR" sz="2800" b="1" dirty="0">
                <a:latin typeface="Tahoma" panose="020B0604030504040204" pitchFamily="34" charset="0"/>
                <a:ea typeface="Arial Unicode MS"/>
                <a:cs typeface="B Kamran" panose="00000400000000000000" pitchFamily="2" charset="-78"/>
              </a:rPr>
              <a:t>•	حال مادربزرگ خود را تلفنی بپرسند</a:t>
            </a:r>
            <a:endParaRPr lang="fa-IR" sz="28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fa-IR" sz="1400" b="1" dirty="0" smtClean="0">
              <a:latin typeface="Tahoma" panose="020B0604030504040204" pitchFamily="34" charset="0"/>
              <a:ea typeface="Arial Unicode MS"/>
              <a:cs typeface="B Kamran" panose="00000400000000000000" pitchFamily="2" charset="-78"/>
            </a:endParaRPr>
          </a:p>
          <a:p>
            <a:pPr algn="r" rtl="1"/>
            <a:endParaRPr lang="fa-IR" sz="1400" b="1" dirty="0">
              <a:effectLst/>
              <a:latin typeface="Tahoma" panose="020B0604030504040204" pitchFamily="34" charset="0"/>
              <a:ea typeface="Arial Unicode MS"/>
              <a:cs typeface="B Kamran" panose="00000400000000000000" pitchFamily="2" charset="-78"/>
            </a:endParaRPr>
          </a:p>
          <a:p>
            <a:pPr algn="r" rtl="1"/>
            <a:endParaRPr lang="en-US" sz="1200" dirty="0">
              <a:effectLst/>
              <a:latin typeface="Times New Roman" panose="02020603050405020304" pitchFamily="18" charset="0"/>
              <a:ea typeface="Arial Unicode MS"/>
            </a:endParaRPr>
          </a:p>
        </p:txBody>
      </p:sp>
    </p:spTree>
    <p:extLst>
      <p:ext uri="{BB962C8B-B14F-4D97-AF65-F5344CB8AC3E}">
        <p14:creationId xmlns:p14="http://schemas.microsoft.com/office/powerpoint/2010/main" val="175889350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(1)</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spcBef>
                <a:spcPts val="0"/>
              </a:spcBef>
              <a:spcAft>
                <a:spcPts val="0"/>
              </a:spcAft>
            </a:pPr>
            <a:r>
              <a:rPr lang="fa-IR" sz="3200" dirty="0" smtClean="0">
                <a:latin typeface="Times New Roman" panose="02020603050405020304" pitchFamily="18" charset="0"/>
                <a:ea typeface="Arial Unicode MS"/>
                <a:cs typeface="B Mitra" panose="00000400000000000000" pitchFamily="2" charset="-78"/>
              </a:rPr>
              <a:t>طی </a:t>
            </a:r>
            <a:r>
              <a:rPr lang="fa-IR" sz="3200" dirty="0">
                <a:latin typeface="Times New Roman" panose="02020603050405020304" pitchFamily="18" charset="0"/>
                <a:ea typeface="Arial Unicode MS"/>
                <a:cs typeface="B Mitra" panose="00000400000000000000" pitchFamily="2" charset="-78"/>
              </a:rPr>
              <a:t>هفته آینده در صفحه 17 کتاب کار، به رفتار اطرافیان یا شخصیت­های کارتون یا فیلم دقت کنند. دو مورد از کارها یا رفتارهای آنان را یادداشت کنند و بنویسند نتیجه آن روی دیگران چه بوده است. می­توانند در این مورد از والدین کمک بگیرند.   </a:t>
            </a: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33</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25003123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fa-IR" sz="4000" b="1" cap="none" dirty="0" smtClean="0">
                <a:solidFill>
                  <a:srgbClr val="FF0000"/>
                </a:solidFill>
                <a:latin typeface="Tahoma" panose="020B0604030504040204" pitchFamily="34" charset="0"/>
                <a:ea typeface="Arial Unicode MS"/>
                <a:cs typeface="B Mitra" panose="00000400000000000000" pitchFamily="2" charset="-78"/>
              </a:rPr>
              <a:t>2</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lgn="just">
              <a:spcBef>
                <a:spcPts val="0"/>
              </a:spcBef>
              <a:spcAft>
                <a:spcPts val="0"/>
              </a:spcAft>
            </a:pPr>
            <a:r>
              <a:rPr lang="fa-IR" sz="3200" dirty="0">
                <a:latin typeface="Times New Roman" panose="02020603050405020304" pitchFamily="18" charset="0"/>
                <a:ea typeface="Arial Unicode MS"/>
                <a:cs typeface="B Mitra" panose="00000400000000000000" pitchFamily="2" charset="-78"/>
              </a:rPr>
              <a:t>از کودکان بخواهید صفحه 18 کتاب کار را تکمیل کنند و بیاورند</a:t>
            </a:r>
            <a:r>
              <a:rPr lang="fa-IR" sz="3200" dirty="0" smtClean="0">
                <a:latin typeface="Times New Roman" panose="02020603050405020304" pitchFamily="18" charset="0"/>
                <a:ea typeface="Arial Unicode MS"/>
                <a:cs typeface="B Mitra" panose="00000400000000000000" pitchFamily="2" charset="-78"/>
              </a:rPr>
              <a:t>.</a:t>
            </a:r>
          </a:p>
          <a:p>
            <a:pPr marL="0" algn="just">
              <a:spcBef>
                <a:spcPts val="0"/>
              </a:spcBef>
              <a:spcAft>
                <a:spcPts val="0"/>
              </a:spcAft>
            </a:pPr>
            <a:r>
              <a:rPr lang="fa-IR" sz="3200" dirty="0" smtClean="0">
                <a:latin typeface="Times New Roman" panose="02020603050405020304" pitchFamily="18" charset="0"/>
                <a:ea typeface="Arial Unicode MS"/>
                <a:cs typeface="B Mitra" panose="00000400000000000000" pitchFamily="2" charset="-78"/>
              </a:rPr>
              <a:t> </a:t>
            </a:r>
            <a:r>
              <a:rPr lang="fa-IR" sz="3200" dirty="0">
                <a:latin typeface="Times New Roman" panose="02020603050405020304" pitchFamily="18" charset="0"/>
                <a:ea typeface="Arial Unicode MS"/>
                <a:cs typeface="B Mitra" panose="00000400000000000000" pitchFamily="2" charset="-78"/>
              </a:rPr>
              <a:t>در این صفحه از آنها خواسته شده در مورد هر عبارت قصد شخصیت ذکر شده را از انجام آن کار بنویسند</a:t>
            </a:r>
            <a:r>
              <a:rPr lang="fa-IR" sz="3200" dirty="0" smtClean="0">
                <a:latin typeface="Times New Roman" panose="02020603050405020304" pitchFamily="18" charset="0"/>
                <a:ea typeface="Arial Unicode MS"/>
                <a:cs typeface="B Mitra" panose="00000400000000000000" pitchFamily="2" charset="-78"/>
              </a:rPr>
              <a:t>.</a:t>
            </a:r>
          </a:p>
          <a:p>
            <a:pPr marL="0" algn="just">
              <a:spcBef>
                <a:spcPts val="0"/>
              </a:spcBef>
              <a:spcAft>
                <a:spcPts val="0"/>
              </a:spcAft>
            </a:pPr>
            <a:r>
              <a:rPr lang="fa-IR" sz="3200" dirty="0" smtClean="0">
                <a:latin typeface="Times New Roman" panose="02020603050405020304" pitchFamily="18" charset="0"/>
                <a:ea typeface="Arial Unicode MS"/>
                <a:cs typeface="B Mitra" panose="00000400000000000000" pitchFamily="2" charset="-78"/>
              </a:rPr>
              <a:t> </a:t>
            </a:r>
            <a:r>
              <a:rPr lang="fa-IR" sz="3200" dirty="0">
                <a:latin typeface="Times New Roman" panose="02020603050405020304" pitchFamily="18" charset="0"/>
                <a:ea typeface="Arial Unicode MS"/>
                <a:cs typeface="B Mitra" panose="00000400000000000000" pitchFamily="2" charset="-78"/>
              </a:rPr>
              <a:t>از کودکان بزرگ­تر می­توانید بخواهید مشخص کنند این قصد مثبت یا منفی بوده و چه دلیلی برای نتیجه­گیری خود داشتند.</a:t>
            </a:r>
            <a:endParaRPr lang="en-US" sz="28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16248698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fa-IR" sz="4000" b="1" cap="none" dirty="0" smtClean="0">
                <a:solidFill>
                  <a:srgbClr val="FF0000"/>
                </a:solidFill>
                <a:latin typeface="Tahoma" panose="020B0604030504040204" pitchFamily="34" charset="0"/>
                <a:ea typeface="Arial Unicode MS"/>
                <a:cs typeface="B Mitra" panose="00000400000000000000" pitchFamily="2" charset="-78"/>
              </a:rPr>
              <a:t>2</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342900" lvl="0" indent="-342900" algn="just">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آرزو  از مریم خواست موقع برگشت از مدرسه با هم در پارک بازی کنند.</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مادر به افشین اجازه نداد از لب تاپ برادرش استفاده کند.</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آقای کریمی برای بچه­هایش لباس ارزان قیمت خرید.  </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مونا بچه گربه را از اتاق بیرون کرد.</a:t>
            </a:r>
            <a:endParaRPr lang="en-US" sz="2800" dirty="0">
              <a:solidFill>
                <a:srgbClr val="000000"/>
              </a:solidFill>
              <a:uFill>
                <a:solidFill>
                  <a:srgbClr val="000000"/>
                </a:solidFill>
              </a:uFill>
              <a:latin typeface="Arial Unicode MS"/>
              <a:cs typeface="Times New Roman" panose="02020603050405020304" pitchFamily="18" charset="0"/>
            </a:endParaRPr>
          </a:p>
          <a:p>
            <a:pPr marL="342900" lvl="0" indent="-342900" algn="just">
              <a:spcBef>
                <a:spcPts val="0"/>
              </a:spcBef>
              <a:spcAft>
                <a:spcPts val="0"/>
              </a:spcAft>
              <a:buFont typeface="Symbol" panose="05050102010706020507" pitchFamily="18" charset="2"/>
              <a:buChar char=""/>
            </a:pPr>
            <a:r>
              <a:rPr lang="ar-SA" sz="3200" b="1" dirty="0">
                <a:solidFill>
                  <a:srgbClr val="000000"/>
                </a:solidFill>
                <a:uFill>
                  <a:solidFill>
                    <a:srgbClr val="000000"/>
                  </a:solidFill>
                </a:uFill>
                <a:latin typeface="Tahoma" panose="020B0604030504040204" pitchFamily="34" charset="0"/>
                <a:cs typeface="B Kamran" panose="00000400000000000000" pitchFamily="2" charset="-78"/>
              </a:rPr>
              <a:t>فرزاد توپش را به سمت شیشه همسایه پرت کرد. </a:t>
            </a:r>
            <a:endParaRPr lang="en-US" sz="2800" dirty="0">
              <a:solidFill>
                <a:srgbClr val="000000"/>
              </a:solidFill>
              <a:uFill>
                <a:solidFill>
                  <a:srgbClr val="000000"/>
                </a:solidFill>
              </a:uFill>
              <a:latin typeface="Arial Unicode MS"/>
              <a:cs typeface="Times New Roman" panose="02020603050405020304" pitchFamily="18" charset="0"/>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19648011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fa-IR" sz="4000" b="1" cap="none" dirty="0" smtClean="0">
                <a:solidFill>
                  <a:srgbClr val="FF0000"/>
                </a:solidFill>
                <a:latin typeface="Tahoma" panose="020B0604030504040204" pitchFamily="34" charset="0"/>
                <a:ea typeface="Arial Unicode MS"/>
                <a:cs typeface="B Mitra" panose="00000400000000000000" pitchFamily="2" charset="-78"/>
              </a:rPr>
              <a:t>3</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lgn="just">
              <a:spcBef>
                <a:spcPts val="0"/>
              </a:spcBef>
              <a:spcAft>
                <a:spcPts val="0"/>
              </a:spcAft>
            </a:pPr>
            <a:r>
              <a:rPr lang="fa-IR" sz="3200" dirty="0">
                <a:latin typeface="Times New Roman" panose="02020603050405020304" pitchFamily="18" charset="0"/>
                <a:ea typeface="Arial Unicode MS"/>
                <a:cs typeface="B Mitra" panose="00000400000000000000" pitchFamily="2" charset="-78"/>
              </a:rPr>
              <a:t>از کودکان بخواهید در صفحه 18 کتاب کار نام یکی از افرادی را که برایشان خیلی مهم است بنویسند و علت این اهمیت را هم توضیح دهند. در جلسه آینده اگر وقت اجازه می­دهد از چند داوطلب بخواهید نوشته­هایشان را برای گروه بخوانند.</a:t>
            </a:r>
            <a:endParaRPr lang="en-US" sz="28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115140202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indent="-306000" algn="r">
              <a:spcBef>
                <a:spcPts val="0"/>
              </a:spcBef>
            </a:pPr>
            <a:r>
              <a:rPr lang="ar-SA" sz="4000" b="1" cap="none" dirty="0">
                <a:solidFill>
                  <a:srgbClr val="FF0000"/>
                </a:solidFill>
                <a:latin typeface="Tahoma" panose="020B0604030504040204" pitchFamily="34" charset="0"/>
                <a:ea typeface="Arial Unicode MS"/>
                <a:cs typeface="B Mitra" panose="00000400000000000000" pitchFamily="2" charset="-78"/>
              </a:rPr>
              <a:t>تمرین </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fa-IR" sz="4000" b="1" cap="none" dirty="0" smtClean="0">
                <a:solidFill>
                  <a:srgbClr val="FF0000"/>
                </a:solidFill>
                <a:latin typeface="Tahoma" panose="020B0604030504040204" pitchFamily="34" charset="0"/>
                <a:ea typeface="Arial Unicode MS"/>
                <a:cs typeface="B Mitra" panose="00000400000000000000" pitchFamily="2" charset="-78"/>
              </a:rPr>
              <a:t>4</a:t>
            </a:r>
            <a:r>
              <a:rPr lang="ar-SA" sz="4000" b="1" cap="none" dirty="0" smtClean="0">
                <a:solidFill>
                  <a:srgbClr val="FF0000"/>
                </a:solidFill>
                <a:latin typeface="Tahoma" panose="020B0604030504040204" pitchFamily="34" charset="0"/>
                <a:ea typeface="Arial Unicode MS"/>
                <a:cs typeface="B Mitra" panose="00000400000000000000" pitchFamily="2" charset="-78"/>
              </a:rPr>
              <a:t>)</a:t>
            </a:r>
            <a:r>
              <a:rPr lang="en-US" sz="1600" cap="none" dirty="0">
                <a:solidFill>
                  <a:srgbClr val="3D3D3D"/>
                </a:solidFill>
                <a:latin typeface="Times New Roman" panose="02020603050405020304" pitchFamily="18" charset="0"/>
                <a:ea typeface="Arial Unicode MS"/>
                <a:cs typeface="+mn-cs"/>
              </a:rPr>
              <a:t/>
            </a:r>
            <a:br>
              <a:rPr lang="en-US" sz="1600" cap="none" dirty="0">
                <a:solidFill>
                  <a:srgbClr val="3D3D3D"/>
                </a:solidFill>
                <a:latin typeface="Times New Roman" panose="02020603050405020304" pitchFamily="18" charset="0"/>
                <a:ea typeface="Arial Unicode MS"/>
                <a:cs typeface="+mn-cs"/>
              </a:rPr>
            </a:br>
            <a:endParaRPr lang="fa-IR" dirty="0"/>
          </a:p>
        </p:txBody>
      </p:sp>
      <p:sp>
        <p:nvSpPr>
          <p:cNvPr id="3" name="Content Placeholder 2"/>
          <p:cNvSpPr>
            <a:spLocks noGrp="1"/>
          </p:cNvSpPr>
          <p:nvPr>
            <p:ph idx="1"/>
          </p:nvPr>
        </p:nvSpPr>
        <p:spPr/>
        <p:txBody>
          <a:bodyPr/>
          <a:lstStyle/>
          <a:p>
            <a:pPr marL="0" algn="just">
              <a:spcBef>
                <a:spcPts val="0"/>
              </a:spcBef>
              <a:spcAft>
                <a:spcPts val="0"/>
              </a:spcAft>
            </a:pPr>
            <a:r>
              <a:rPr lang="fa-IR" sz="3200" dirty="0">
                <a:latin typeface="Times New Roman" panose="02020603050405020304" pitchFamily="18" charset="0"/>
                <a:ea typeface="Arial Unicode MS"/>
                <a:cs typeface="B Mitra" panose="00000400000000000000" pitchFamily="2" charset="-78"/>
              </a:rPr>
              <a:t>یک کارت مهربانی به هر یک از کودکان بدهید (یا یکی از صفحه­های کتاب کار را به آن اختصاص دهید) و بخواهید تا هفته آینده هر روز یک رفتار مهربانی انجام دهند و در کارت خود وارد کنند.</a:t>
            </a:r>
            <a:endParaRPr lang="en-US" sz="28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37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7954566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478340"/>
          </a:xfrm>
        </p:spPr>
        <p:txBody>
          <a:bodyPr>
            <a:normAutofit fontScale="90000"/>
          </a:bodyPr>
          <a:lstStyle/>
          <a:p>
            <a:pPr algn="r">
              <a:spcBef>
                <a:spcPts val="0"/>
              </a:spcBef>
            </a:pPr>
            <a:r>
              <a:rPr lang="ar-SA" sz="3600" b="1" dirty="0">
                <a:solidFill>
                  <a:srgbClr val="FF0000"/>
                </a:solidFill>
                <a:latin typeface="Tahoma" panose="020B0604030504040204" pitchFamily="34" charset="0"/>
                <a:ea typeface="Arial Unicode MS"/>
                <a:cs typeface="B Mitra" panose="00000400000000000000" pitchFamily="2" charset="-78"/>
              </a:rPr>
              <a:t>هدف اول</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بتوانند احساسات دیگران را درک کنند و خود را جای دیگران بگذارند</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r>
              <a:rPr lang="ar-SA" sz="3200" dirty="0">
                <a:latin typeface="Tahoma" panose="020B0604030504040204" pitchFamily="34" charset="0"/>
                <a:ea typeface="Arial Unicode MS"/>
                <a:cs typeface="B Mitra" panose="00000400000000000000" pitchFamily="2" charset="-78"/>
              </a:rPr>
              <a:t>وقتی خود را جای دیگران می­گذاریم و موضوع­ها و موقعیت­ها را از نظر آنها معنی می­کنیم، احساساتمان تحت تأثیر قرار می­گیرد و به حالت هیجانی آنها نزدیک می­شود.</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4</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13885839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1:</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r>
              <a:rPr lang="ar-SA" sz="3600" dirty="0">
                <a:latin typeface="Tahoma" panose="020B0604030504040204" pitchFamily="34" charset="0"/>
                <a:ea typeface="Arial Unicode MS"/>
                <a:cs typeface="B Mitra" panose="00000400000000000000" pitchFamily="2" charset="-78"/>
              </a:rPr>
              <a:t>از کودکان بخواهید به موقعیت­های زیر توجه کنند و بگویند: </a:t>
            </a:r>
            <a:r>
              <a:rPr lang="ar-SA" sz="3600" b="1" dirty="0">
                <a:latin typeface="Tahoma" panose="020B0604030504040204" pitchFamily="34" charset="0"/>
                <a:ea typeface="Arial Unicode MS"/>
                <a:cs typeface="B Kamran" panose="00000400000000000000" pitchFamily="2" charset="-78"/>
              </a:rPr>
              <a:t>شخصیت مورد نظر چه احساسی دارد؟ آیا با او حس همدردی دارند یا دلشان برای او می­سوزد؟ آیا تا به حالا چنین احساسی برایشان پیش آمده؟</a:t>
            </a:r>
            <a:endParaRPr lang="en-US" sz="36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5</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043967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1:</a:t>
            </a:r>
            <a:endParaRPr lang="fa-IR" sz="3600" dirty="0">
              <a:solidFill>
                <a:srgbClr val="FF0000"/>
              </a:solidFill>
            </a:endParaRPr>
          </a:p>
        </p:txBody>
      </p:sp>
      <p:sp>
        <p:nvSpPr>
          <p:cNvPr id="3" name="Content Placeholder 2"/>
          <p:cNvSpPr>
            <a:spLocks noGrp="1"/>
          </p:cNvSpPr>
          <p:nvPr>
            <p:ph idx="1"/>
          </p:nvPr>
        </p:nvSpPr>
        <p:spPr>
          <a:xfrm>
            <a:off x="581193" y="1939907"/>
            <a:ext cx="11029615" cy="4011904"/>
          </a:xfrm>
        </p:spPr>
        <p:txBody>
          <a:bodyPr>
            <a:normAutofit fontScale="92500"/>
          </a:bodyPr>
          <a:lstStyle/>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عروسک مریم از دستش افتاد و گلی شد. او این عروسک را خیلی دوست داشت چون هدیه روز تولدش بود.</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آرش خیلی دلش می­خواست در تیم فوتبال مدرسه دروازه بان باشد اما معلم ورزش سامان را انتخاب کرد.</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پدر فرزان از او خواست برایش یک لیوان آب بیاورد تا قرص سردردش را بخورد اما فرزان اهمیتی نداد.</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pPr>
              <a:spcBef>
                <a:spcPts val="0"/>
              </a:spcBef>
              <a:spcAft>
                <a:spcPts val="0"/>
              </a:spcAft>
            </a:pPr>
            <a:r>
              <a:rPr lang="ar-SA" sz="3600" b="1" dirty="0">
                <a:solidFill>
                  <a:srgbClr val="000000"/>
                </a:solidFill>
                <a:uFill>
                  <a:solidFill>
                    <a:srgbClr val="000000"/>
                  </a:solidFill>
                </a:uFill>
                <a:latin typeface="Tahoma" panose="020B0604030504040204" pitchFamily="34" charset="0"/>
                <a:ea typeface="Arial Unicode MS"/>
                <a:cs typeface="B Kamran" panose="00000400000000000000" pitchFamily="2" charset="-78"/>
              </a:rPr>
              <a:t>سمیرا فکر می­کرد نمره ریاضی­اش خیلی بد شده باشد اما معلم به او خبر داد که 18 شده است.</a:t>
            </a:r>
            <a:endParaRPr lang="en-US" sz="3200" dirty="0">
              <a:solidFill>
                <a:srgbClr val="000000"/>
              </a:solidFill>
              <a:uFill>
                <a:solidFill>
                  <a:srgbClr val="000000"/>
                </a:solidFill>
              </a:uFill>
              <a:latin typeface="Arial Unicode MS"/>
              <a:ea typeface="Arial Unicode MS"/>
              <a:cs typeface="Times New Roman" panose="02020603050405020304" pitchFamily="18" charset="0"/>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6</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60058429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478340"/>
          </a:xfrm>
        </p:spPr>
        <p:txBody>
          <a:bodyPr>
            <a:normAutofit fontScale="90000"/>
          </a:bodyPr>
          <a:lstStyle/>
          <a:p>
            <a:pPr algn="r">
              <a:spcBef>
                <a:spcPts val="0"/>
              </a:spcBef>
            </a:pPr>
            <a:r>
              <a:rPr lang="ar-SA" sz="3600" b="1" dirty="0">
                <a:solidFill>
                  <a:srgbClr val="FF0000"/>
                </a:solidFill>
                <a:latin typeface="Tahoma" panose="020B0604030504040204" pitchFamily="34" charset="0"/>
                <a:ea typeface="Arial Unicode MS"/>
                <a:cs typeface="B Mitra" panose="00000400000000000000" pitchFamily="2" charset="-78"/>
              </a:rPr>
              <a:t>هدف دوم</a:t>
            </a:r>
            <a:r>
              <a:rPr lang="ar-SA" sz="3600" b="1" dirty="0" smtClean="0">
                <a:solidFill>
                  <a:srgbClr val="FF0000"/>
                </a:solidFill>
                <a:latin typeface="Tahoma" panose="020B0604030504040204" pitchFamily="34" charset="0"/>
                <a:ea typeface="Arial Unicode MS"/>
                <a:cs typeface="B Mitra" panose="00000400000000000000" pitchFamily="2" charset="-78"/>
              </a:rPr>
              <a:t>:</a:t>
            </a:r>
            <a:r>
              <a:rPr lang="fa-IR" sz="3600" b="1" dirty="0" smtClean="0">
                <a:solidFill>
                  <a:srgbClr val="FF0000"/>
                </a:solidFill>
                <a:latin typeface="Tahoma" panose="020B0604030504040204" pitchFamily="34" charset="0"/>
                <a:ea typeface="Arial Unicode MS"/>
                <a:cs typeface="B Mitra" panose="00000400000000000000" pitchFamily="2" charset="-78"/>
              </a:rPr>
              <a:t/>
            </a:r>
            <a:br>
              <a:rPr lang="fa-IR" sz="3600" b="1" dirty="0" smtClean="0">
                <a:solidFill>
                  <a:srgbClr val="FF0000"/>
                </a:solidFill>
                <a:latin typeface="Tahoma" panose="020B0604030504040204" pitchFamily="34" charset="0"/>
                <a:ea typeface="Arial Unicode MS"/>
                <a:cs typeface="B Mitra" panose="00000400000000000000" pitchFamily="2" charset="-78"/>
              </a:rPr>
            </a:br>
            <a:r>
              <a:rPr lang="ar-SA" sz="3600" b="1" dirty="0" smtClean="0">
                <a:solidFill>
                  <a:srgbClr val="FF0000"/>
                </a:solidFill>
                <a:latin typeface="Tahoma" panose="020B0604030504040204" pitchFamily="34" charset="0"/>
                <a:ea typeface="Arial Unicode MS"/>
                <a:cs typeface="B Mitra" panose="00000400000000000000" pitchFamily="2" charset="-78"/>
              </a:rPr>
              <a:t> </a:t>
            </a:r>
            <a:r>
              <a:rPr lang="ar-SA" sz="3600" b="1" dirty="0">
                <a:solidFill>
                  <a:srgbClr val="FF0000"/>
                </a:solidFill>
                <a:latin typeface="Tahoma" panose="020B0604030504040204" pitchFamily="34" charset="0"/>
                <a:ea typeface="Arial Unicode MS"/>
                <a:cs typeface="B Mitra" panose="00000400000000000000" pitchFamily="2" charset="-78"/>
              </a:rPr>
              <a:t>کودکان متوجه شوند که رفتار مردم روی همدیگر اثر دارد</a:t>
            </a:r>
            <a:r>
              <a:rPr lang="en-US" sz="2400" dirty="0">
                <a:latin typeface="Times New Roman" panose="02020603050405020304" pitchFamily="18" charset="0"/>
                <a:ea typeface="Arial Unicode MS"/>
              </a:rPr>
              <a:t/>
            </a:r>
            <a:br>
              <a:rPr lang="en-US" sz="2400" dirty="0">
                <a:latin typeface="Times New Roman" panose="02020603050405020304" pitchFamily="18" charset="0"/>
                <a:ea typeface="Arial Unicode MS"/>
              </a:rPr>
            </a:br>
            <a:endParaRPr lang="fa-IR" dirty="0"/>
          </a:p>
        </p:txBody>
      </p:sp>
      <p:sp>
        <p:nvSpPr>
          <p:cNvPr id="3" name="Content Placeholder 2"/>
          <p:cNvSpPr>
            <a:spLocks noGrp="1"/>
          </p:cNvSpPr>
          <p:nvPr>
            <p:ph idx="1"/>
          </p:nvPr>
        </p:nvSpPr>
        <p:spPr/>
        <p:txBody>
          <a:bodyPr>
            <a:normAutofit/>
          </a:bodyPr>
          <a:lstStyle/>
          <a:p>
            <a:r>
              <a:rPr lang="ar-SA" sz="3200" dirty="0">
                <a:latin typeface="Tahoma" panose="020B0604030504040204" pitchFamily="34" charset="0"/>
                <a:ea typeface="Arial Unicode MS"/>
                <a:cs typeface="B Mitra" panose="00000400000000000000" pitchFamily="2" charset="-78"/>
              </a:rPr>
              <a:t>باید یاد بگیریم که چطور می­توانیم روی اطرافیان تأثیر خوبی داشته باشیم تا بازخورد مطلوبی از آنان دریافت کنیم. این کار به ما کمک می­کند تا بتوانیم با دیگران دوست شویم و ارتباط مناسبی داشته باشیم</a:t>
            </a:r>
            <a:r>
              <a:rPr lang="ar-SA" sz="3200" dirty="0" smtClean="0">
                <a:latin typeface="Tahoma" panose="020B0604030504040204" pitchFamily="34" charset="0"/>
                <a:ea typeface="Arial Unicode MS"/>
                <a:cs typeface="B Mitra" panose="00000400000000000000" pitchFamily="2" charset="-78"/>
              </a:rPr>
              <a:t>.</a:t>
            </a:r>
            <a:endParaRPr lang="fa-IR" sz="3200" dirty="0" smtClean="0">
              <a:latin typeface="Tahoma" panose="020B0604030504040204" pitchFamily="34" charset="0"/>
              <a:ea typeface="Arial Unicode MS"/>
              <a:cs typeface="B Mitra" panose="00000400000000000000" pitchFamily="2" charset="-78"/>
            </a:endParaRPr>
          </a:p>
          <a:p>
            <a:r>
              <a:rPr lang="fa-IR" sz="3200" dirty="0" smtClean="0">
                <a:latin typeface="Tahoma" panose="020B0604030504040204" pitchFamily="34" charset="0"/>
                <a:cs typeface="B Mitra" panose="00000400000000000000" pitchFamily="2" charset="-78"/>
              </a:rPr>
              <a:t>یک مثال مناسب در این مورد برای گروه بزنید.</a:t>
            </a:r>
            <a:endParaRPr lang="fa-IR" sz="3200"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7</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14340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smtClean="0">
                <a:solidFill>
                  <a:srgbClr val="FF0000"/>
                </a:solidFill>
                <a:latin typeface="Tahoma" panose="020B0604030504040204" pitchFamily="34" charset="0"/>
                <a:ea typeface="Arial Unicode MS"/>
                <a:cs typeface="B Mitra" panose="00000400000000000000" pitchFamily="2" charset="-78"/>
              </a:rPr>
              <a:t>2</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pPr marL="0" algn="just">
              <a:spcBef>
                <a:spcPts val="0"/>
              </a:spcBef>
              <a:spcAft>
                <a:spcPts val="0"/>
              </a:spcAft>
            </a:pPr>
            <a:r>
              <a:rPr lang="ar-SA" sz="3600" dirty="0">
                <a:latin typeface="Tahoma" panose="020B0604030504040204" pitchFamily="34" charset="0"/>
                <a:ea typeface="Arial Unicode MS"/>
                <a:cs typeface="B Mitra" panose="00000400000000000000" pitchFamily="2" charset="-78"/>
              </a:rPr>
              <a:t>حالا از کودکان بخواهید به موقعیتی فکر کنند که رفتار یک نفر خیلی رویشان تأثیر گذاشته است:</a:t>
            </a:r>
            <a:endParaRPr lang="en-US" sz="3200" dirty="0">
              <a:latin typeface="Times New Roman" panose="02020603050405020304" pitchFamily="18" charset="0"/>
              <a:ea typeface="Arial Unicode MS"/>
            </a:endParaRPr>
          </a:p>
          <a:p>
            <a:pPr marL="0" algn="just">
              <a:spcBef>
                <a:spcPts val="0"/>
              </a:spcBef>
              <a:spcAft>
                <a:spcPts val="0"/>
              </a:spcAft>
            </a:pPr>
            <a:r>
              <a:rPr lang="ar-SA" sz="3600" b="1" dirty="0">
                <a:latin typeface="Tahoma" panose="020B0604030504040204" pitchFamily="34" charset="0"/>
                <a:ea typeface="Arial Unicode MS"/>
                <a:cs typeface="B Kamran" panose="00000400000000000000" pitchFamily="2" charset="-78"/>
              </a:rPr>
              <a:t>«خوب بچه­ها می­خواهم از شما یک سئوال کنم: با خودتون فکر کنید ببینید تا حالا شده کسی کاری کند که خیلی روی شما تأثیر بگذارد، مثلاً خیلی خوشحالتان کند یا باعث شود عصبانی شوید یا تعجب کنید.»</a:t>
            </a: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8</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345224587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ar-SA" sz="3600" b="1" dirty="0">
                <a:solidFill>
                  <a:srgbClr val="FF0000"/>
                </a:solidFill>
                <a:latin typeface="Tahoma" panose="020B0604030504040204" pitchFamily="34" charset="0"/>
                <a:ea typeface="Arial Unicode MS"/>
                <a:cs typeface="B Mitra" panose="00000400000000000000" pitchFamily="2" charset="-78"/>
              </a:rPr>
              <a:t>تمرین </a:t>
            </a:r>
            <a:r>
              <a:rPr lang="fa-IR" sz="3600" b="1" dirty="0">
                <a:solidFill>
                  <a:srgbClr val="FF0000"/>
                </a:solidFill>
                <a:latin typeface="Tahoma" panose="020B0604030504040204" pitchFamily="34" charset="0"/>
                <a:ea typeface="Arial Unicode MS"/>
                <a:cs typeface="B Mitra" panose="00000400000000000000" pitchFamily="2" charset="-78"/>
              </a:rPr>
              <a:t>3</a:t>
            </a:r>
            <a:r>
              <a:rPr lang="ar-SA" sz="3600" b="1" dirty="0" smtClean="0">
                <a:solidFill>
                  <a:srgbClr val="FF0000"/>
                </a:solidFill>
                <a:latin typeface="Tahoma" panose="020B0604030504040204" pitchFamily="34" charset="0"/>
                <a:ea typeface="Arial Unicode MS"/>
                <a:cs typeface="B Mitra" panose="00000400000000000000" pitchFamily="2" charset="-78"/>
              </a:rPr>
              <a:t>:</a:t>
            </a:r>
            <a:endParaRPr lang="fa-IR" sz="3600" dirty="0">
              <a:solidFill>
                <a:srgbClr val="FF0000"/>
              </a:solidFill>
            </a:endParaRPr>
          </a:p>
        </p:txBody>
      </p:sp>
      <p:sp>
        <p:nvSpPr>
          <p:cNvPr id="3" name="Content Placeholder 2"/>
          <p:cNvSpPr>
            <a:spLocks noGrp="1"/>
          </p:cNvSpPr>
          <p:nvPr>
            <p:ph idx="1"/>
          </p:nvPr>
        </p:nvSpPr>
        <p:spPr>
          <a:xfrm>
            <a:off x="581193" y="1939907"/>
            <a:ext cx="11029615" cy="3678303"/>
          </a:xfrm>
        </p:spPr>
        <p:txBody>
          <a:bodyPr/>
          <a:lstStyle/>
          <a:p>
            <a:pPr marL="0" indent="0" algn="just">
              <a:spcBef>
                <a:spcPts val="0"/>
              </a:spcBef>
              <a:spcAft>
                <a:spcPts val="0"/>
              </a:spcAft>
              <a:buNone/>
            </a:pPr>
            <a:endParaRPr lang="en-US" sz="3200" dirty="0">
              <a:latin typeface="Times New Roman" panose="02020603050405020304" pitchFamily="18" charset="0"/>
              <a:ea typeface="Arial Unicode MS"/>
            </a:endParaRPr>
          </a:p>
          <a:p>
            <a:pPr marL="0">
              <a:spcBef>
                <a:spcPts val="0"/>
              </a:spcBef>
              <a:spcAft>
                <a:spcPts val="0"/>
              </a:spcAft>
            </a:pPr>
            <a:r>
              <a:rPr lang="ar-SA" sz="3600" b="1" dirty="0">
                <a:latin typeface="Tahoma" panose="020B0604030504040204" pitchFamily="34" charset="0"/>
                <a:ea typeface="Arial Unicode MS"/>
                <a:cs typeface="B Kamran" panose="00000400000000000000" pitchFamily="2" charset="-78"/>
              </a:rPr>
              <a:t>«حالا بیایید این عکس­ها را با هم نگاه کنیم ببینیم رفتار این بچه­ها چه اثری روی دیگران داشته: اثر خوب یا بد.» </a:t>
            </a:r>
            <a:endParaRPr lang="en-US" sz="3200" dirty="0">
              <a:latin typeface="Times New Roman" panose="02020603050405020304" pitchFamily="18" charset="0"/>
              <a:ea typeface="Arial Unicode MS"/>
            </a:endParaRPr>
          </a:p>
          <a:p>
            <a:endParaRPr lang="fa-IR" dirty="0"/>
          </a:p>
        </p:txBody>
      </p:sp>
      <p:sp>
        <p:nvSpPr>
          <p:cNvPr id="7" name="Slide Number Placeholder 6"/>
          <p:cNvSpPr>
            <a:spLocks noGrp="1"/>
          </p:cNvSpPr>
          <p:nvPr>
            <p:ph type="sldNum" sz="quarter" idx="12"/>
          </p:nvPr>
        </p:nvSpPr>
        <p:spPr/>
        <p:txBody>
          <a:bodyPr>
            <a:normAutofit/>
          </a:bodyPr>
          <a:lstStyle/>
          <a:p>
            <a:fld id="{4FAB73BC-B049-4115-A692-8D63A059BFB8}" type="slidenum">
              <a:rPr lang="en-US" smtClean="0"/>
              <a:pPr/>
              <a:t>9</a:t>
            </a:fld>
            <a:endParaRPr lang="en-US" dirty="0"/>
          </a:p>
        </p:txBody>
      </p:sp>
      <p:pic>
        <p:nvPicPr>
          <p:cNvPr id="9" name="Content Placeholder 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0407" y="6019800"/>
            <a:ext cx="854547" cy="630737"/>
          </a:xfrm>
          <a:prstGeom prst="rect">
            <a:avLst/>
          </a:prstGeom>
        </p:spPr>
      </p:pic>
      <p:sp>
        <p:nvSpPr>
          <p:cNvPr id="4" name="Footer Placeholder 3"/>
          <p:cNvSpPr>
            <a:spLocks noGrp="1"/>
          </p:cNvSpPr>
          <p:nvPr>
            <p:ph type="ftr" sz="quarter" idx="11"/>
          </p:nvPr>
        </p:nvSpPr>
        <p:spPr/>
        <p:txBody>
          <a:bodyPr/>
          <a:lstStyle/>
          <a:p>
            <a:pPr algn="r"/>
            <a:r>
              <a:rPr lang="fa-IR" b="1" dirty="0">
                <a:cs typeface="B Mitra" panose="00000400000000000000" pitchFamily="2" charset="-78"/>
              </a:rPr>
              <a:t>کارگاه ﻣﻬﺎﺭﺕﻫﺎی ﺯﻧﺪﮔﯽ ﺑﺮﺍی ﮐﻮﺩﮐﺎﻥ (6 تا 12 ساله) - کرمان 1397</a:t>
            </a:r>
            <a:endParaRPr lang="en-US" b="1" dirty="0">
              <a:cs typeface="B Mitra" panose="00000400000000000000" pitchFamily="2" charset="-78"/>
            </a:endParaRPr>
          </a:p>
        </p:txBody>
      </p:sp>
    </p:spTree>
    <p:extLst>
      <p:ext uri="{BB962C8B-B14F-4D97-AF65-F5344CB8AC3E}">
        <p14:creationId xmlns:p14="http://schemas.microsoft.com/office/powerpoint/2010/main" val="1579945361"/>
      </p:ext>
    </p:extLst>
  </p:cSld>
  <p:clrMapOvr>
    <a:masterClrMapping/>
  </p:clrMapOvr>
  <p:timing>
    <p:tnLst>
      <p:par>
        <p:cTn id="1" dur="indefinite" restart="never" nodeType="tmRoot"/>
      </p:par>
    </p:tnLst>
  </p:timing>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65359"/>
      </a:accent1>
      <a:accent2>
        <a:srgbClr val="ED8428"/>
      </a:accent2>
      <a:accent3>
        <a:srgbClr val="E6C46D"/>
      </a:accent3>
      <a:accent4>
        <a:srgbClr val="969FA7"/>
      </a:accent4>
      <a:accent5>
        <a:srgbClr val="A9C37C"/>
      </a:accent5>
      <a:accent6>
        <a:srgbClr val="5A8071"/>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5D8C9649-FBE1-4B5B-8258-8A170F9843A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151</TotalTime>
  <Words>2844</Words>
  <Application>Microsoft Office PowerPoint</Application>
  <PresentationFormat>Widescreen</PresentationFormat>
  <Paragraphs>378</Paragraphs>
  <Slides>37</Slides>
  <Notes>2</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37</vt:i4>
      </vt:variant>
    </vt:vector>
  </HeadingPairs>
  <TitlesOfParts>
    <vt:vector size="52" baseType="lpstr">
      <vt:lpstr>2  Mitra</vt:lpstr>
      <vt:lpstr>Arial</vt:lpstr>
      <vt:lpstr>Arial Unicode MS</vt:lpstr>
      <vt:lpstr>B Kamran</vt:lpstr>
      <vt:lpstr>B Mitra</vt:lpstr>
      <vt:lpstr>B Titr</vt:lpstr>
      <vt:lpstr>Calibri</vt:lpstr>
      <vt:lpstr>Gill Sans MT</vt:lpstr>
      <vt:lpstr>Majalla UI</vt:lpstr>
      <vt:lpstr>Symbol</vt:lpstr>
      <vt:lpstr>Tahoma</vt:lpstr>
      <vt:lpstr>Times New Roman</vt:lpstr>
      <vt:lpstr>Wingdings 2</vt:lpstr>
      <vt:lpstr>Wingdings 3</vt:lpstr>
      <vt:lpstr>Dividend</vt:lpstr>
      <vt:lpstr>همدلی </vt:lpstr>
      <vt:lpstr>ﻫدفﻫﺎ </vt:lpstr>
      <vt:lpstr>       مقدمه و اهمیت مهارت </vt:lpstr>
      <vt:lpstr>هدف اول:  کودکان بتوانند احساسات دیگران را درک کنند و خود را جای دیگران بگذارند </vt:lpstr>
      <vt:lpstr>تمرین 1:</vt:lpstr>
      <vt:lpstr>تمرین 1:</vt:lpstr>
      <vt:lpstr>هدف دوم:  کودکان متوجه شوند که رفتار مردم روی همدیگر اثر دارد </vt:lpstr>
      <vt:lpstr>تمرین 2:</vt:lpstr>
      <vt:lpstr>تمرین 3:</vt:lpstr>
      <vt:lpstr>تمرین 4:</vt:lpstr>
      <vt:lpstr>تمرین 4:</vt:lpstr>
      <vt:lpstr>   هدف سوم: کودکان متوجه شوند که رفتارهای مردم دلیل دارد و این دلیل ها را تشخیص دهند </vt:lpstr>
      <vt:lpstr>تمرین 5:</vt:lpstr>
      <vt:lpstr>تمرین 5: جواب­های کودکان را روی تخته بنویسید و بر اساس این نوشته­ها توضیح دهید </vt:lpstr>
      <vt:lpstr>تمرین 6:</vt:lpstr>
      <vt:lpstr>تمرین 7:</vt:lpstr>
      <vt:lpstr>تمرین 7:</vt:lpstr>
      <vt:lpstr>تمرین 8:</vt:lpstr>
      <vt:lpstr>   هدف چهارم:  کودکان بتوانند به احساسات و نیازهای دیگران اهمیت بدهند و احترام بگذارند </vt:lpstr>
      <vt:lpstr>   هدف چهارم:  کودکان بتوانند به احساسات و نیازهای دیگران اهمیت بدهند و احترام بگذارند </vt:lpstr>
      <vt:lpstr>   هدف چهارم:  کودکان بتوانند به احساسات و نیازهای دیگران اهمیت بدهند و احترام بگذارند </vt:lpstr>
      <vt:lpstr>تمرین 9:</vt:lpstr>
      <vt:lpstr>تمرین 10:</vt:lpstr>
      <vt:lpstr>تمرین 11:</vt:lpstr>
      <vt:lpstr>   هدف پنجم:کودکان بتوانند مهربانی را در رفتار دیگران تشخیص دهند و  خودشان هم با مهربانی رفتار کنند </vt:lpstr>
      <vt:lpstr>   هدف پنجم:کودکان بتوانند مهربانی را در رفتار دیگران تشخیص دهند و  خودشان هم با مهربانی رفتار کنند </vt:lpstr>
      <vt:lpstr>   هدف پنجم:کودکان بتوانند مهربانی را در رفتار دیگران تشخیص دهند و  خودشان هم با مهربانی رفتار کنند </vt:lpstr>
      <vt:lpstr>تمرین 12:</vt:lpstr>
      <vt:lpstr>تمرین 13:</vt:lpstr>
      <vt:lpstr>تمرین 14:</vt:lpstr>
      <vt:lpstr>تمرین 15:</vt:lpstr>
      <vt:lpstr>تمرین 15:</vt:lpstr>
      <vt:lpstr>تمرین (1) </vt:lpstr>
      <vt:lpstr>تمرین (2) </vt:lpstr>
      <vt:lpstr>تمرین (2) </vt:lpstr>
      <vt:lpstr>تمرین (3) </vt:lpstr>
      <vt:lpstr>تمرین (4)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موضوع:</dc:title>
  <dc:creator>Windows User</dc:creator>
  <cp:lastModifiedBy>Asus</cp:lastModifiedBy>
  <cp:revision>48</cp:revision>
  <dcterms:created xsi:type="dcterms:W3CDTF">2018-10-24T07:50:12Z</dcterms:created>
  <dcterms:modified xsi:type="dcterms:W3CDTF">2019-02-19T03:17:26Z</dcterms:modified>
</cp:coreProperties>
</file>