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79" r:id="rId3"/>
    <p:sldId id="257" r:id="rId4"/>
    <p:sldId id="258" r:id="rId5"/>
    <p:sldId id="264" r:id="rId6"/>
    <p:sldId id="265" r:id="rId7"/>
    <p:sldId id="266" r:id="rId8"/>
    <p:sldId id="268" r:id="rId9"/>
    <p:sldId id="269" r:id="rId10"/>
    <p:sldId id="259" r:id="rId11"/>
    <p:sldId id="260" r:id="rId12"/>
    <p:sldId id="261" r:id="rId13"/>
    <p:sldId id="263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moozesh\Desktop\img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0" y="4625531"/>
            <a:ext cx="43434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dirty="0" smtClean="0">
                <a:solidFill>
                  <a:srgbClr val="0070C0"/>
                </a:solidFill>
                <a:cs typeface="B Titr" pitchFamily="2" charset="-78"/>
              </a:rPr>
              <a:t>واحد </a:t>
            </a:r>
            <a:r>
              <a:rPr lang="fa-IR" sz="1400" dirty="0" smtClean="0">
                <a:solidFill>
                  <a:srgbClr val="0070C0"/>
                </a:solidFill>
                <a:cs typeface="B Titr" pitchFamily="2" charset="-78"/>
              </a:rPr>
              <a:t>آموزش و ارتقاء </a:t>
            </a:r>
            <a:r>
              <a:rPr lang="fa-IR" sz="1400" dirty="0" smtClean="0">
                <a:solidFill>
                  <a:srgbClr val="0070C0"/>
                </a:solidFill>
                <a:cs typeface="B Titr" pitchFamily="2" charset="-78"/>
              </a:rPr>
              <a:t>سلامت شهرستان بروجرد</a:t>
            </a:r>
            <a:endParaRPr lang="fa-IR" sz="1400" dirty="0" smtClean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7600" y="1315844"/>
            <a:ext cx="44958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800" dirty="0" smtClean="0">
                <a:solidFill>
                  <a:srgbClr val="0070C0"/>
                </a:solidFill>
                <a:cs typeface="B Titr" pitchFamily="2" charset="-78"/>
              </a:rPr>
              <a:t>کارگاه ارتباطات خطر و مشارکت اجتماعی</a:t>
            </a:r>
          </a:p>
          <a:p>
            <a:pPr algn="ctr"/>
            <a:r>
              <a:rPr lang="en-US" sz="2800" dirty="0" smtClean="0">
                <a:solidFill>
                  <a:srgbClr val="0070C0"/>
                </a:solidFill>
                <a:cs typeface="B Titr" pitchFamily="2" charset="-78"/>
              </a:rPr>
              <a:t>RCCE</a:t>
            </a:r>
            <a:endParaRPr lang="fa-IR" sz="2800" dirty="0">
              <a:solidFill>
                <a:srgbClr val="0070C0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RCCE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en-US" sz="2400" dirty="0" smtClean="0">
              <a:cs typeface="B Titr" pitchFamily="2" charset="-78"/>
            </a:endParaRPr>
          </a:p>
          <a:p>
            <a:pPr marL="0" indent="0" algn="ctr">
              <a:buNone/>
            </a:pPr>
            <a:r>
              <a:rPr lang="fa-IR" sz="2400" dirty="0" smtClean="0">
                <a:cs typeface="B Titr" pitchFamily="2" charset="-78"/>
              </a:rPr>
              <a:t>برنامه ارتباطات خطر از </a:t>
            </a:r>
          </a:p>
          <a:p>
            <a:pPr marL="0" indent="0" algn="ctr">
              <a:buNone/>
            </a:pPr>
            <a:r>
              <a:rPr lang="fa-IR" sz="2800" dirty="0" smtClean="0">
                <a:solidFill>
                  <a:srgbClr val="FF0000"/>
                </a:solidFill>
                <a:cs typeface="B Titr" pitchFamily="2" charset="-78"/>
              </a:rPr>
              <a:t>داده های رفتاری – اجتماعی </a:t>
            </a:r>
            <a:endParaRPr lang="fa-IR" dirty="0" smtClean="0">
              <a:solidFill>
                <a:srgbClr val="FF0000"/>
              </a:solidFill>
              <a:cs typeface="B Titr" pitchFamily="2" charset="-78"/>
            </a:endParaRPr>
          </a:p>
          <a:p>
            <a:pPr marL="0" indent="0" algn="ctr">
              <a:buNone/>
            </a:pPr>
            <a:r>
              <a:rPr lang="fa-IR" sz="2400" dirty="0" smtClean="0">
                <a:cs typeface="B Titr" pitchFamily="2" charset="-78"/>
              </a:rPr>
              <a:t>برای شناسایی راه های کاهش خطر استفاده می کند </a:t>
            </a:r>
          </a:p>
          <a:p>
            <a:pPr marL="0" indent="0" algn="ctr">
              <a:buNone/>
            </a:pPr>
            <a:r>
              <a:rPr lang="fa-IR" sz="2400" dirty="0" smtClean="0">
                <a:cs typeface="B Titr" pitchFamily="2" charset="-78"/>
              </a:rPr>
              <a:t>معنی آن :</a:t>
            </a:r>
          </a:p>
          <a:p>
            <a:pPr marL="0" indent="0" algn="ctr">
              <a:buNone/>
            </a:pPr>
            <a:r>
              <a:rPr lang="fa-IR" sz="2400" dirty="0" smtClean="0">
                <a:cs typeface="B Titr" pitchFamily="2" charset="-78"/>
              </a:rPr>
              <a:t>درک خطر ، نگرش فرد و موانع و عوامل موثر بر توانمند ی و انگیزه فرد</a:t>
            </a:r>
          </a:p>
          <a:p>
            <a:pPr marL="0" indent="0" algn="ctr">
              <a:buNone/>
            </a:pPr>
            <a:endParaRPr lang="fa-IR" sz="2400" dirty="0">
              <a:cs typeface="B Titr" pitchFamily="2" charset="-78"/>
            </a:endParaRPr>
          </a:p>
          <a:p>
            <a:pPr marL="0" indent="0" algn="ctr">
              <a:buNone/>
            </a:pPr>
            <a:r>
              <a:rPr lang="fa-IR" sz="2400" dirty="0" smtClean="0">
                <a:cs typeface="B Titr" pitchFamily="2" charset="-78"/>
              </a:rPr>
              <a:t> برای ایجاد و حفظ رفتارهای بهداشتی </a:t>
            </a:r>
          </a:p>
          <a:p>
            <a:pPr marL="0" indent="0" algn="ctr">
              <a:buNone/>
            </a:pPr>
            <a:r>
              <a:rPr lang="fa-IR" sz="2400" dirty="0" smtClean="0">
                <a:cs typeface="B Titr" pitchFamily="2" charset="-78"/>
              </a:rPr>
              <a:t>اهمیت دارد </a:t>
            </a:r>
            <a:endParaRPr lang="fa-IR" sz="24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592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cs typeface="B Titr" pitchFamily="2" charset="-78"/>
              </a:rPr>
              <a:t>اهداف برنامه ارتباطات خطر و مشارکت اجتماعی</a:t>
            </a:r>
            <a:endParaRPr lang="fa-IR" sz="28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>
              <a:buNone/>
            </a:pPr>
            <a:endParaRPr lang="en-US" sz="2400" dirty="0" smtClean="0">
              <a:cs typeface="B Titr" pitchFamily="2" charset="-78"/>
            </a:endParaRPr>
          </a:p>
          <a:p>
            <a:pPr marL="0" indent="0" algn="r">
              <a:buNone/>
            </a:pPr>
            <a:r>
              <a:rPr lang="fa-IR" sz="2400" dirty="0" smtClean="0">
                <a:cs typeface="B Titr" pitchFamily="2" charset="-78"/>
              </a:rPr>
              <a:t>هدف کلی :</a:t>
            </a:r>
          </a:p>
          <a:p>
            <a:pPr marL="0" indent="0" algn="r">
              <a:buNone/>
            </a:pPr>
            <a:r>
              <a:rPr lang="fa-IR" sz="2400" dirty="0" smtClean="0">
                <a:cs typeface="B Titr" pitchFamily="2" charset="-78"/>
              </a:rPr>
              <a:t> </a:t>
            </a:r>
          </a:p>
          <a:p>
            <a:pPr marL="0" indent="0" algn="ctr">
              <a:buNone/>
            </a:pPr>
            <a:r>
              <a:rPr lang="fa-IR" sz="2400" dirty="0" smtClean="0">
                <a:cs typeface="B Titr" pitchFamily="2" charset="-78"/>
              </a:rPr>
              <a:t>افزایش اعتماد و انسجام اجتماعی جهت کاهش پیامدهای منفی دوران</a:t>
            </a:r>
          </a:p>
          <a:p>
            <a:pPr marL="0" indent="0" algn="ctr">
              <a:buNone/>
            </a:pPr>
            <a:endParaRPr lang="fa-IR" sz="2400" dirty="0">
              <a:cs typeface="B Titr" pitchFamily="2" charset="-78"/>
            </a:endParaRPr>
          </a:p>
          <a:p>
            <a:pPr marL="0" indent="0" algn="ctr">
              <a:buNone/>
            </a:pPr>
            <a:r>
              <a:rPr lang="fa-IR" sz="2400" dirty="0" smtClean="0">
                <a:cs typeface="B Titr" pitchFamily="2" charset="-78"/>
              </a:rPr>
              <a:t> پاندمی مبتنی بر رویکردهای مردم محور و جامعه محور</a:t>
            </a:r>
          </a:p>
          <a:p>
            <a:pPr marL="0" indent="0" algn="ctr">
              <a:buNone/>
            </a:pPr>
            <a:endParaRPr lang="fa-IR" sz="24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810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اهداف اختصاصی</a:t>
            </a:r>
            <a:endParaRPr lang="fa-IR" sz="32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4267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2000" dirty="0" smtClean="0">
                <a:cs typeface="B Titr" pitchFamily="2" charset="-78"/>
              </a:rPr>
              <a:t>RCCE</a:t>
            </a:r>
            <a:r>
              <a:rPr lang="fa-IR" sz="1800" dirty="0" smtClean="0">
                <a:cs typeface="B Titr" pitchFamily="2" charset="-78"/>
              </a:rPr>
              <a:t>هدف 1 : تسهیل پاسخ های جامعه محور از طریق بهبود کیفیت و ثبات رویکردهای</a:t>
            </a:r>
          </a:p>
          <a:p>
            <a:pPr marL="0" indent="0" algn="r">
              <a:buNone/>
            </a:pPr>
            <a:endParaRPr lang="fa-IR" sz="1800" b="1" dirty="0">
              <a:cs typeface="B Titr" pitchFamily="2" charset="-78"/>
            </a:endParaRPr>
          </a:p>
          <a:p>
            <a:pPr marL="0" indent="0" algn="r">
              <a:buNone/>
            </a:pPr>
            <a:r>
              <a:rPr lang="fa-IR" sz="1800" b="1" dirty="0" smtClean="0">
                <a:cs typeface="B Titr" pitchFamily="2" charset="-78"/>
              </a:rPr>
              <a:t>هدف 2 : تولید ، تحلیل و استفاده از داده های مرتبط با بافت جامعه و ظرفیت ها ، ادراک خطر و رفتارها</a:t>
            </a:r>
          </a:p>
          <a:p>
            <a:pPr marL="0" indent="0" algn="r">
              <a:buNone/>
            </a:pPr>
            <a:endParaRPr lang="fa-IR" sz="1800" b="1" dirty="0" smtClean="0">
              <a:cs typeface="B Titr" pitchFamily="2" charset="-78"/>
            </a:endParaRPr>
          </a:p>
          <a:p>
            <a:pPr marL="0" indent="0" algn="r">
              <a:buNone/>
            </a:pPr>
            <a:r>
              <a:rPr lang="fa-IR" sz="1800" b="1" dirty="0" smtClean="0">
                <a:cs typeface="B Titr" pitchFamily="2" charset="-78"/>
              </a:rPr>
              <a:t>هدف3 : تقویت ظرفیت و راه حل های محلی برای کنترل همه گیری و کاهش تاثیرات آن</a:t>
            </a:r>
          </a:p>
          <a:p>
            <a:pPr marL="0" indent="0" algn="r">
              <a:buNone/>
            </a:pPr>
            <a:endParaRPr lang="fa-IR" sz="1800" b="1" dirty="0" smtClean="0">
              <a:cs typeface="B Titr" pitchFamily="2" charset="-78"/>
            </a:endParaRPr>
          </a:p>
          <a:p>
            <a:pPr marL="0" indent="0" algn="r">
              <a:buNone/>
            </a:pPr>
            <a:r>
              <a:rPr lang="en-US" sz="1800" b="1" dirty="0" smtClean="0">
                <a:cs typeface="B Titr" pitchFamily="2" charset="-78"/>
              </a:rPr>
              <a:t>  </a:t>
            </a:r>
            <a:r>
              <a:rPr lang="fa-IR" sz="1800" b="1" dirty="0" smtClean="0">
                <a:cs typeface="B Titr" pitchFamily="2" charset="-78"/>
              </a:rPr>
              <a:t>برای افزایش کیفیت ،یکپارچگی و  بهینه سازی آن  </a:t>
            </a:r>
            <a:r>
              <a:rPr lang="en-US" sz="1800" b="1" dirty="0" smtClean="0">
                <a:cs typeface="B Titr" pitchFamily="2" charset="-78"/>
              </a:rPr>
              <a:t> </a:t>
            </a:r>
            <a:r>
              <a:rPr lang="en-US" sz="1800" dirty="0" smtClean="0">
                <a:cs typeface="B Titr" pitchFamily="2" charset="-78"/>
              </a:rPr>
              <a:t>RCCE </a:t>
            </a:r>
            <a:r>
              <a:rPr lang="fa-IR" sz="1800" dirty="0" smtClean="0">
                <a:cs typeface="B Titr" pitchFamily="2" charset="-78"/>
              </a:rPr>
              <a:t> هدف4 : تقویت رویکرد هماهنگ در برنامه   </a:t>
            </a:r>
            <a:endParaRPr lang="fa-IR" sz="18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320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b="1" dirty="0" smtClean="0">
                <a:solidFill>
                  <a:srgbClr val="0070C0"/>
                </a:solidFill>
                <a:cs typeface="B Mitra" pitchFamily="2" charset="-78"/>
              </a:rPr>
              <a:t>استراتژی مناسب در ارتباطات خطر</a:t>
            </a:r>
            <a:endParaRPr lang="fa-IR" sz="3200" b="1" dirty="0">
              <a:solidFill>
                <a:srgbClr val="0070C0"/>
              </a:solidFill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800" b="1" dirty="0" smtClean="0">
                <a:cs typeface="B Mitra" pitchFamily="2" charset="-78"/>
              </a:rPr>
              <a:t>آموزش سلامت ، شناسایی و برقراری ارتباط با ذینفعان</a:t>
            </a:r>
          </a:p>
          <a:p>
            <a:pPr marL="0" indent="0" algn="r">
              <a:buNone/>
            </a:pPr>
            <a:endParaRPr lang="fa-IR" sz="2800" b="1" dirty="0" smtClean="0">
              <a:cs typeface="B Mitra" pitchFamily="2" charset="-78"/>
            </a:endParaRPr>
          </a:p>
          <a:p>
            <a:pPr marL="0" indent="0" algn="r">
              <a:buNone/>
            </a:pPr>
            <a:r>
              <a:rPr lang="fa-IR" sz="2800" b="1" dirty="0" smtClean="0">
                <a:cs typeface="B Mitra" pitchFamily="2" charset="-78"/>
              </a:rPr>
              <a:t>مدیریت واکنش افراطی</a:t>
            </a:r>
          </a:p>
          <a:p>
            <a:pPr marL="0" indent="0" algn="r">
              <a:buNone/>
            </a:pPr>
            <a:endParaRPr lang="fa-IR" sz="2800" b="1" dirty="0" smtClean="0">
              <a:cs typeface="B Mitra" pitchFamily="2" charset="-78"/>
            </a:endParaRPr>
          </a:p>
          <a:p>
            <a:pPr marL="0" indent="0" algn="r">
              <a:buNone/>
            </a:pPr>
            <a:r>
              <a:rPr lang="fa-IR" sz="2800" b="1" dirty="0" smtClean="0">
                <a:cs typeface="B Mitra" pitchFamily="2" charset="-78"/>
              </a:rPr>
              <a:t>دادن هشدار ، جلب حمایت</a:t>
            </a:r>
          </a:p>
          <a:p>
            <a:pPr marL="0" indent="0" algn="r">
              <a:buNone/>
            </a:pPr>
            <a:r>
              <a:rPr lang="fa-IR" sz="2800" b="1" dirty="0" smtClean="0">
                <a:cs typeface="B Mitra" pitchFamily="2" charset="-78"/>
              </a:rPr>
              <a:t> </a:t>
            </a:r>
          </a:p>
          <a:p>
            <a:pPr marL="0" indent="0" algn="r">
              <a:buNone/>
            </a:pPr>
            <a:r>
              <a:rPr lang="fa-IR" sz="2800" b="1" dirty="0" smtClean="0">
                <a:cs typeface="B Mitra" pitchFamily="2" charset="-78"/>
              </a:rPr>
              <a:t>ارتباطات بحران</a:t>
            </a:r>
            <a:endParaRPr lang="fa-IR" sz="2800" b="1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690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>
                <a:solidFill>
                  <a:srgbClr val="7030A0"/>
                </a:solidFill>
                <a:cs typeface="B Titr" pitchFamily="2" charset="-78"/>
              </a:rPr>
              <a:t>اینفودمی</a:t>
            </a:r>
            <a:endParaRPr lang="fa-IR" dirty="0">
              <a:solidFill>
                <a:srgbClr val="7030A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fa-IR" dirty="0" smtClean="0">
              <a:cs typeface="B Titr" pitchFamily="2" charset="-78"/>
            </a:endParaRPr>
          </a:p>
          <a:p>
            <a:pPr algn="ctr">
              <a:buNone/>
            </a:pPr>
            <a:endParaRPr lang="fa-IR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dirty="0" smtClean="0">
                <a:cs typeface="B Titr" pitchFamily="2" charset="-78"/>
              </a:rPr>
              <a:t>گسترش اطلاعات کاذب و گمراه کننده در دوران پاندمی</a:t>
            </a:r>
            <a:endParaRPr lang="en-US" dirty="0" smtClean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>
                <a:solidFill>
                  <a:srgbClr val="7030A0"/>
                </a:solidFill>
                <a:cs typeface="B Titr" pitchFamily="2" charset="-78"/>
              </a:rPr>
              <a:t>اینفودمی</a:t>
            </a:r>
            <a:endParaRPr lang="fa-IR" dirty="0">
              <a:solidFill>
                <a:srgbClr val="7030A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fa-IR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en-US" dirty="0" smtClean="0">
                <a:cs typeface="B Titr" pitchFamily="2" charset="-78"/>
              </a:rPr>
              <a:t>Misinformation</a:t>
            </a:r>
            <a:endParaRPr lang="fa-IR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dirty="0" smtClean="0">
                <a:cs typeface="B Titr" pitchFamily="2" charset="-78"/>
              </a:rPr>
              <a:t>انتشار غیرعامدانه اطلاعات نادرست ،غیرعلمی و گمراه کننده</a:t>
            </a:r>
          </a:p>
          <a:p>
            <a:pPr algn="ctr">
              <a:buNone/>
            </a:pPr>
            <a:endParaRPr lang="fa-IR" dirty="0" smtClean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>
                <a:solidFill>
                  <a:srgbClr val="7030A0"/>
                </a:solidFill>
                <a:cs typeface="B Titr" pitchFamily="2" charset="-78"/>
              </a:rPr>
              <a:t>اینفودمی</a:t>
            </a:r>
            <a:endParaRPr lang="fa-IR" dirty="0">
              <a:solidFill>
                <a:srgbClr val="7030A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fa-IR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en-US" dirty="0" smtClean="0">
                <a:cs typeface="B Titr" pitchFamily="2" charset="-78"/>
              </a:rPr>
              <a:t>disinformation</a:t>
            </a:r>
            <a:endParaRPr lang="fa-IR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dirty="0" smtClean="0">
                <a:cs typeface="B Titr" pitchFamily="2" charset="-78"/>
              </a:rPr>
              <a:t>انتشار عامدانه اطلاعات نادرست ،غیرعلمی و گمراه کننده</a:t>
            </a:r>
          </a:p>
          <a:p>
            <a:pPr algn="ctr">
              <a:buNone/>
            </a:pPr>
            <a:endParaRPr lang="fa-IR" dirty="0" smtClean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>
                <a:solidFill>
                  <a:srgbClr val="7030A0"/>
                </a:solidFill>
                <a:cs typeface="B Titr" pitchFamily="2" charset="-78"/>
              </a:rPr>
              <a:t>اینفودمی</a:t>
            </a:r>
            <a:endParaRPr lang="fa-IR" dirty="0">
              <a:solidFill>
                <a:srgbClr val="7030A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endParaRPr lang="fa-IR" sz="2800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en-US" sz="2800" dirty="0" smtClean="0">
                <a:cs typeface="B Titr" pitchFamily="2" charset="-78"/>
              </a:rPr>
              <a:t>Misinformation</a:t>
            </a:r>
            <a:endParaRPr lang="fa-IR" sz="2800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sz="2800" dirty="0" smtClean="0">
                <a:cs typeface="B Titr" pitchFamily="2" charset="-78"/>
              </a:rPr>
              <a:t>یک چالش جهانی است و پدیده جدیدی نیست</a:t>
            </a:r>
          </a:p>
          <a:p>
            <a:pPr algn="ctr">
              <a:buNone/>
            </a:pPr>
            <a:endParaRPr lang="fa-IR" sz="2800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sz="2800" dirty="0" smtClean="0">
                <a:cs typeface="B Titr" pitchFamily="2" charset="-78"/>
              </a:rPr>
              <a:t>در اواخر دهه 1990</a:t>
            </a:r>
          </a:p>
          <a:p>
            <a:pPr algn="ctr">
              <a:buNone/>
            </a:pPr>
            <a:endParaRPr lang="fa-IR" sz="2800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sz="2800" dirty="0" smtClean="0">
                <a:cs typeface="B Titr" pitchFamily="2" charset="-78"/>
              </a:rPr>
              <a:t>به دروغ ادعا شد که واکسن سرخک سرخجه و اوریون</a:t>
            </a:r>
          </a:p>
          <a:p>
            <a:pPr algn="ctr">
              <a:buNone/>
            </a:pPr>
            <a:endParaRPr lang="fa-IR" sz="2800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sz="2800" dirty="0" smtClean="0">
                <a:cs typeface="B Titr" pitchFamily="2" charset="-78"/>
              </a:rPr>
              <a:t> باعث اوتیسم می شود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>
                <a:solidFill>
                  <a:srgbClr val="7030A0"/>
                </a:solidFill>
                <a:cs typeface="B Titr" pitchFamily="2" charset="-78"/>
              </a:rPr>
              <a:t>اینفودمی</a:t>
            </a:r>
            <a:endParaRPr lang="fa-IR" dirty="0">
              <a:solidFill>
                <a:srgbClr val="7030A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fa-IR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dirty="0" smtClean="0">
                <a:cs typeface="B Titr" pitchFamily="2" charset="-78"/>
              </a:rPr>
              <a:t>حل چالش </a:t>
            </a:r>
          </a:p>
          <a:p>
            <a:pPr algn="ctr">
              <a:buNone/>
            </a:pPr>
            <a:r>
              <a:rPr lang="en-US" dirty="0" smtClean="0">
                <a:cs typeface="B Titr" pitchFamily="2" charset="-78"/>
              </a:rPr>
              <a:t>Misinformation</a:t>
            </a:r>
            <a:endParaRPr lang="fa-IR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dirty="0" smtClean="0">
                <a:cs typeface="B Titr" pitchFamily="2" charset="-78"/>
              </a:rPr>
              <a:t>به مشارکت اجتماعی نیاز دارد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>
                <a:solidFill>
                  <a:srgbClr val="7030A0"/>
                </a:solidFill>
                <a:cs typeface="B Titr" pitchFamily="2" charset="-78"/>
              </a:rPr>
              <a:t>اینفودمی</a:t>
            </a:r>
            <a:endParaRPr lang="fa-IR" dirty="0">
              <a:solidFill>
                <a:srgbClr val="7030A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fa-IR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en-US" dirty="0" smtClean="0">
                <a:cs typeface="B Titr" pitchFamily="2" charset="-78"/>
              </a:rPr>
              <a:t>Misinformation</a:t>
            </a:r>
            <a:endParaRPr lang="fa-IR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dirty="0" smtClean="0">
                <a:cs typeface="B Titr" pitchFamily="2" charset="-78"/>
              </a:rPr>
              <a:t> فضای خبری و علمی ذهن ما را آلوده می کند</a:t>
            </a:r>
          </a:p>
          <a:p>
            <a:pPr algn="ctr">
              <a:buNone/>
            </a:pPr>
            <a:endParaRPr lang="fa-IR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dirty="0" smtClean="0">
                <a:cs typeface="B Titr" pitchFamily="2" charset="-78"/>
              </a:rPr>
              <a:t>پس برای سلامت فردی و جامعه مضر است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8" algn="ctr" rtl="0">
              <a:spcBef>
                <a:spcPct val="0"/>
              </a:spcBef>
            </a:pPr>
            <a:r>
              <a:rPr lang="en-US" sz="7200" dirty="0" smtClean="0">
                <a:solidFill>
                  <a:srgbClr val="FF0000"/>
                </a:solidFill>
              </a:rPr>
              <a:t>RCCE</a:t>
            </a:r>
            <a:br>
              <a:rPr lang="en-US" sz="7200" dirty="0" smtClean="0">
                <a:solidFill>
                  <a:srgbClr val="FF0000"/>
                </a:solidFill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60463" lvl="8" indent="-714375" algn="ctr">
              <a:buNone/>
            </a:pPr>
            <a:r>
              <a:rPr lang="en-US" sz="4800" b="1" dirty="0" smtClean="0">
                <a:solidFill>
                  <a:srgbClr val="7030A0"/>
                </a:solidFill>
                <a:cs typeface="B Titr" pitchFamily="2" charset="-78"/>
              </a:rPr>
              <a:t>Risk communication</a:t>
            </a:r>
          </a:p>
          <a:p>
            <a:pPr marL="1160463" lvl="8" indent="-714375" algn="ctr">
              <a:buNone/>
            </a:pPr>
            <a:r>
              <a:rPr lang="en-US" sz="4800" b="1" dirty="0" smtClean="0">
                <a:solidFill>
                  <a:srgbClr val="7030A0"/>
                </a:solidFill>
                <a:cs typeface="B Titr" pitchFamily="2" charset="-78"/>
              </a:rPr>
              <a:t> and </a:t>
            </a:r>
          </a:p>
          <a:p>
            <a:pPr marL="1160463" lvl="8" indent="-714375" algn="ctr">
              <a:buNone/>
            </a:pPr>
            <a:r>
              <a:rPr lang="en-US" sz="4800" b="1" dirty="0" smtClean="0">
                <a:solidFill>
                  <a:srgbClr val="7030A0"/>
                </a:solidFill>
                <a:cs typeface="B Titr" pitchFamily="2" charset="-78"/>
              </a:rPr>
              <a:t>community engagement</a:t>
            </a:r>
            <a:endParaRPr lang="fa-IR" sz="4800" dirty="0">
              <a:solidFill>
                <a:srgbClr val="7030A0"/>
              </a:solidFill>
              <a:cs typeface="B Titr" pitchFamily="2" charset="-78"/>
            </a:endParaRPr>
          </a:p>
          <a:p>
            <a:pPr marL="1160463" lvl="8" indent="-714375" algn="ctr">
              <a:buNone/>
            </a:pPr>
            <a:r>
              <a:rPr lang="fa-IR" sz="3600" dirty="0" smtClean="0">
                <a:solidFill>
                  <a:srgbClr val="7030A0"/>
                </a:solidFill>
                <a:cs typeface="B Titr" pitchFamily="2" charset="-78"/>
              </a:rPr>
              <a:t>برنامه ارتباطات خطر و </a:t>
            </a:r>
          </a:p>
          <a:p>
            <a:pPr marL="1160463" lvl="8" indent="-714375" algn="ctr">
              <a:buNone/>
            </a:pP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>مشارکت اجتماعی</a:t>
            </a:r>
            <a:endParaRPr lang="fa-IR" sz="3200" dirty="0">
              <a:solidFill>
                <a:srgbClr val="7030A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157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1"/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>بایدها در مدیریت  </a:t>
            </a:r>
            <a:r>
              <a:rPr lang="en-US" sz="3200" dirty="0" smtClean="0">
                <a:solidFill>
                  <a:srgbClr val="7030A0"/>
                </a:solidFill>
                <a:cs typeface="B Titr" pitchFamily="2" charset="-78"/>
              </a:rPr>
              <a:t>Misinformation</a:t>
            </a: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endParaRPr lang="fa-IR" sz="3200" dirty="0">
              <a:solidFill>
                <a:srgbClr val="7030A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a-IR" sz="2400" dirty="0" smtClean="0">
                <a:cs typeface="B Titr" pitchFamily="2" charset="-78"/>
              </a:rPr>
              <a:t>باید صدای جامعه را شنید و به نگرانی های آنها پاسخ داد</a:t>
            </a:r>
          </a:p>
          <a:p>
            <a:pPr algn="ctr">
              <a:buNone/>
            </a:pPr>
            <a:r>
              <a:rPr lang="fa-IR" sz="2400" dirty="0" smtClean="0">
                <a:cs typeface="B Titr" pitchFamily="2" charset="-78"/>
              </a:rPr>
              <a:t> </a:t>
            </a:r>
          </a:p>
          <a:p>
            <a:pPr algn="ctr">
              <a:buNone/>
            </a:pPr>
            <a:r>
              <a:rPr lang="en-US" sz="2400" dirty="0" smtClean="0">
                <a:cs typeface="B Titr" pitchFamily="2" charset="-78"/>
              </a:rPr>
              <a:t>.</a:t>
            </a:r>
            <a:r>
              <a:rPr lang="fa-IR" sz="2400" dirty="0" smtClean="0">
                <a:cs typeface="B Titr" pitchFamily="2" charset="-78"/>
              </a:rPr>
              <a:t>مخصوصا حاشیه نشینها و افراد در معرض خطر</a:t>
            </a:r>
          </a:p>
          <a:p>
            <a:pPr algn="ctr">
              <a:buNone/>
            </a:pPr>
            <a:r>
              <a:rPr lang="fa-IR" sz="2400" dirty="0" smtClean="0">
                <a:cs typeface="B Titr" pitchFamily="2" charset="-78"/>
              </a:rPr>
              <a:t> </a:t>
            </a:r>
          </a:p>
          <a:p>
            <a:pPr algn="ctr">
              <a:buNone/>
            </a:pPr>
            <a:r>
              <a:rPr lang="fa-IR" sz="2400" dirty="0" smtClean="0">
                <a:cs typeface="B Titr" pitchFamily="2" charset="-78"/>
              </a:rPr>
              <a:t>به دغدغه ها و سوالات مردم پاسخ داد</a:t>
            </a:r>
          </a:p>
          <a:p>
            <a:pPr algn="ctr">
              <a:buNone/>
            </a:pPr>
            <a:endParaRPr lang="fa-IR" sz="2400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sz="2400" dirty="0" smtClean="0">
                <a:cs typeface="B Titr" pitchFamily="2" charset="-78"/>
              </a:rPr>
              <a:t>مستقیما به شایعات پاسخ داد</a:t>
            </a:r>
          </a:p>
          <a:p>
            <a:pPr algn="ctr">
              <a:buNone/>
            </a:pPr>
            <a:r>
              <a:rPr lang="fa-IR" sz="2400" dirty="0" smtClean="0">
                <a:cs typeface="B Titr" pitchFamily="2" charset="-78"/>
              </a:rPr>
              <a:t> </a:t>
            </a:r>
          </a:p>
          <a:p>
            <a:pPr algn="ctr">
              <a:buNone/>
            </a:pPr>
            <a:r>
              <a:rPr lang="fa-IR" sz="2400" dirty="0" smtClean="0">
                <a:cs typeface="B Titr" pitchFamily="2" charset="-78"/>
              </a:rPr>
              <a:t>از افراد قابل اعتماد مردم برای پاسخ به شایعات استفاده کنید</a:t>
            </a:r>
          </a:p>
          <a:p>
            <a:pPr algn="ctr">
              <a:buNone/>
            </a:pPr>
            <a:endParaRPr lang="fa-IR" sz="2400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sz="2400" dirty="0" smtClean="0">
                <a:cs typeface="B Titr" pitchFamily="2" charset="-78"/>
              </a:rPr>
              <a:t>شفاف و به موقع با مردم ارتباط برقرار کنید.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1"/>
            <a:r>
              <a:rPr lang="fa-IR" sz="3600" dirty="0" smtClean="0">
                <a:solidFill>
                  <a:srgbClr val="7030A0"/>
                </a:solidFill>
                <a:cs typeface="B Titr" pitchFamily="2" charset="-78"/>
              </a:rPr>
              <a:t>نبایدها در مدیریت  </a:t>
            </a:r>
            <a:r>
              <a:rPr lang="en-US" dirty="0" smtClean="0">
                <a:solidFill>
                  <a:srgbClr val="7030A0"/>
                </a:solidFill>
                <a:cs typeface="B Titr" pitchFamily="2" charset="-78"/>
              </a:rPr>
              <a:t>Misinformation</a:t>
            </a:r>
            <a:r>
              <a:rPr lang="fa-IR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dirty="0" smtClean="0">
                <a:solidFill>
                  <a:srgbClr val="7030A0"/>
                </a:solidFill>
                <a:cs typeface="B Titr" pitchFamily="2" charset="-78"/>
              </a:rPr>
            </a:br>
            <a:endParaRPr lang="fa-IR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fa-IR" sz="2800" dirty="0" smtClean="0">
                <a:cs typeface="B Titr" pitchFamily="2" charset="-78"/>
              </a:rPr>
              <a:t>سکوت نکنید. ابهام، شایعات را افزایش می دهد</a:t>
            </a:r>
          </a:p>
          <a:p>
            <a:pPr algn="ctr">
              <a:buNone/>
            </a:pPr>
            <a:endParaRPr lang="en-US" sz="2800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sz="2800" dirty="0" smtClean="0">
                <a:cs typeface="B Titr" pitchFamily="2" charset="-78"/>
              </a:rPr>
              <a:t>شایعه را انکار نکنیدچون انکار ،ابهام را افزایش می دهد</a:t>
            </a:r>
          </a:p>
          <a:p>
            <a:pPr algn="ctr">
              <a:buNone/>
            </a:pPr>
            <a:endParaRPr lang="fa-IR" sz="2800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sz="2800" dirty="0" smtClean="0">
                <a:cs typeface="B Titr" pitchFamily="2" charset="-78"/>
              </a:rPr>
              <a:t>شایعه را با سیاه نمایی رد نکنید</a:t>
            </a:r>
          </a:p>
          <a:p>
            <a:pPr algn="ctr">
              <a:buNone/>
            </a:pPr>
            <a:endParaRPr lang="fa-IR" sz="2800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sz="2800" dirty="0" smtClean="0">
                <a:cs typeface="B Titr" pitchFamily="2" charset="-78"/>
              </a:rPr>
              <a:t>به شایعه سازان حمله یا بی احترامی نکنید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moozesh\Desktop\index2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76600" y="5410200"/>
            <a:ext cx="2590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b="1" dirty="0" smtClean="0">
                <a:solidFill>
                  <a:schemeClr val="bg1"/>
                </a:solidFill>
              </a:rPr>
              <a:t>سپاس </a:t>
            </a:r>
            <a:r>
              <a:rPr lang="fa-IR" b="1" dirty="0" smtClean="0">
                <a:solidFill>
                  <a:schemeClr val="bg1"/>
                </a:solidFill>
              </a:rPr>
              <a:t>ازتوجه </a:t>
            </a:r>
            <a:r>
              <a:rPr lang="fa-IR" b="1" dirty="0" smtClean="0">
                <a:solidFill>
                  <a:schemeClr val="bg1"/>
                </a:solidFill>
              </a:rPr>
              <a:t>شما</a:t>
            </a:r>
          </a:p>
          <a:p>
            <a:pPr algn="ctr"/>
            <a:endParaRPr lang="fa-I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مقدمه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fa-IR" sz="2400" dirty="0" smtClean="0">
                <a:cs typeface="B Titr" pitchFamily="2" charset="-78"/>
              </a:rPr>
              <a:t>قدرتمندترین سلاح برای توقف گسترش ویروس/میکروب :</a:t>
            </a:r>
          </a:p>
          <a:p>
            <a:pPr algn="ctr">
              <a:buNone/>
            </a:pPr>
            <a:r>
              <a:rPr lang="fa-IR" sz="2400" dirty="0" smtClean="0">
                <a:cs typeface="B Titr" pitchFamily="2" charset="-78"/>
              </a:rPr>
              <a:t> </a:t>
            </a:r>
            <a:r>
              <a:rPr lang="fa-IR" sz="2400" dirty="0" smtClean="0">
                <a:solidFill>
                  <a:srgbClr val="FF0000"/>
                </a:solidFill>
                <a:cs typeface="B Titr" pitchFamily="2" charset="-78"/>
              </a:rPr>
              <a:t>رفتارهای مردم و تمایل آنها</a:t>
            </a:r>
          </a:p>
          <a:p>
            <a:pPr algn="ctr">
              <a:buNone/>
            </a:pPr>
            <a:r>
              <a:rPr lang="fa-IR" sz="2400" dirty="0" smtClean="0">
                <a:cs typeface="B Titr" pitchFamily="2" charset="-78"/>
              </a:rPr>
              <a:t> برای پیروی از اقدامات سلامت همگانی و اجتماعی است</a:t>
            </a:r>
            <a:r>
              <a:rPr lang="fa-IR" dirty="0" smtClean="0"/>
              <a:t> .</a:t>
            </a:r>
          </a:p>
          <a:p>
            <a:pPr>
              <a:buNone/>
            </a:pPr>
            <a:endParaRPr lang="en-US" dirty="0" smtClean="0">
              <a:solidFill>
                <a:srgbClr val="7030A0"/>
              </a:solidFill>
              <a:cs typeface="B Titr" pitchFamily="2" charset="-78"/>
            </a:endParaRPr>
          </a:p>
          <a:p>
            <a:pPr algn="ctr">
              <a:buNone/>
            </a:pPr>
            <a:r>
              <a:rPr lang="fa-IR" sz="2400" b="1" dirty="0" smtClean="0">
                <a:solidFill>
                  <a:srgbClr val="7030A0"/>
                </a:solidFill>
                <a:cs typeface="B Titr" pitchFamily="2" charset="-78"/>
              </a:rPr>
              <a:t>برنامه ارتباطات خطر و مشارکت اجتماعی </a:t>
            </a:r>
          </a:p>
          <a:p>
            <a:pPr algn="ctr">
              <a:buNone/>
            </a:pPr>
            <a:r>
              <a:rPr lang="fa-IR" sz="2400" b="1" dirty="0" smtClean="0">
                <a:solidFill>
                  <a:srgbClr val="7030A0"/>
                </a:solidFill>
                <a:cs typeface="B Titr" pitchFamily="2" charset="-78"/>
              </a:rPr>
              <a:t> موثر و هماهنگ با سایر برنامه ها نه تنها باعث </a:t>
            </a:r>
            <a:r>
              <a:rPr lang="fa-IR" sz="2400" b="1" dirty="0" smtClean="0">
                <a:solidFill>
                  <a:srgbClr val="FF0000"/>
                </a:solidFill>
                <a:cs typeface="B Titr" pitchFamily="2" charset="-78"/>
              </a:rPr>
              <a:t>توانمندسازی مردم </a:t>
            </a:r>
            <a:r>
              <a:rPr lang="fa-IR" sz="2400" b="1" dirty="0" smtClean="0">
                <a:solidFill>
                  <a:srgbClr val="7030A0"/>
                </a:solidFill>
                <a:cs typeface="B Titr" pitchFamily="2" charset="-78"/>
              </a:rPr>
              <a:t>می شود بلکه با افزایش </a:t>
            </a:r>
            <a:r>
              <a:rPr lang="fa-IR" sz="2400" b="1" dirty="0" smtClean="0">
                <a:solidFill>
                  <a:srgbClr val="FF0000"/>
                </a:solidFill>
                <a:cs typeface="B Titr" pitchFamily="2" charset="-78"/>
              </a:rPr>
              <a:t>اعتماد عمومی </a:t>
            </a:r>
            <a:r>
              <a:rPr lang="fa-IR" sz="2400" b="1" dirty="0" smtClean="0">
                <a:solidFill>
                  <a:srgbClr val="7030A0"/>
                </a:solidFill>
                <a:cs typeface="B Titr" pitchFamily="2" charset="-78"/>
              </a:rPr>
              <a:t>می تواند به شکستن زنجیره های انتقال و کاهش اثرات همه گیری کمک کند . </a:t>
            </a:r>
            <a:endParaRPr lang="fa-IR" sz="2000" dirty="0">
              <a:solidFill>
                <a:srgbClr val="7030A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651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RCCE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cs typeface="B Titr" pitchFamily="2" charset="-78"/>
              </a:rPr>
              <a:t>                      RCCE </a:t>
            </a:r>
            <a:r>
              <a:rPr lang="fa-IR" sz="2800" dirty="0" smtClean="0">
                <a:cs typeface="B Titr" pitchFamily="2" charset="-78"/>
              </a:rPr>
              <a:t>آنچه که دربرنامه</a:t>
            </a:r>
            <a:endParaRPr lang="en-US" sz="2800" dirty="0">
              <a:cs typeface="B Titr" pitchFamily="2" charset="-78"/>
            </a:endParaRPr>
          </a:p>
          <a:p>
            <a:pPr marL="0" indent="0" algn="ctr">
              <a:buNone/>
            </a:pPr>
            <a:r>
              <a:rPr lang="fa-IR" sz="2800" dirty="0" smtClean="0">
                <a:cs typeface="B Titr" pitchFamily="2" charset="-78"/>
              </a:rPr>
              <a:t> اهمیت دارد</a:t>
            </a:r>
          </a:p>
          <a:p>
            <a:pPr marL="0" indent="0" algn="ctr">
              <a:buNone/>
            </a:pPr>
            <a:r>
              <a:rPr lang="fa-IR" sz="2800" dirty="0" smtClean="0">
                <a:cs typeface="B Titr" pitchFamily="2" charset="-78"/>
              </a:rPr>
              <a:t> دانستن این موضوع است که :</a:t>
            </a:r>
          </a:p>
          <a:p>
            <a:pPr marL="0" indent="0" algn="ctr">
              <a:buNone/>
            </a:pPr>
            <a:r>
              <a:rPr lang="fa-IR" sz="3600" dirty="0" smtClean="0">
                <a:solidFill>
                  <a:srgbClr val="FF0000"/>
                </a:solidFill>
                <a:cs typeface="B Titr" pitchFamily="2" charset="-78"/>
              </a:rPr>
              <a:t>رفتارهای</a:t>
            </a:r>
            <a:r>
              <a:rPr lang="fa-IR" sz="3600" dirty="0" smtClean="0">
                <a:cs typeface="B Titr" pitchFamily="2" charset="-78"/>
              </a:rPr>
              <a:t> </a:t>
            </a:r>
          </a:p>
          <a:p>
            <a:pPr marL="0" indent="0" algn="ctr">
              <a:buNone/>
            </a:pPr>
            <a:r>
              <a:rPr lang="fa-IR" sz="2800" dirty="0" smtClean="0">
                <a:cs typeface="B Titr" pitchFamily="2" charset="-78"/>
              </a:rPr>
              <a:t>افراد هم می تواند ایجاد همه گیری کند</a:t>
            </a:r>
          </a:p>
          <a:p>
            <a:pPr marL="0" indent="0" algn="ctr">
              <a:buNone/>
            </a:pPr>
            <a:r>
              <a:rPr lang="fa-IR" sz="2800" dirty="0" smtClean="0">
                <a:cs typeface="B Titr" pitchFamily="2" charset="-78"/>
              </a:rPr>
              <a:t> </a:t>
            </a:r>
          </a:p>
          <a:p>
            <a:pPr marL="0" indent="0" algn="ctr">
              <a:buNone/>
            </a:pPr>
            <a:r>
              <a:rPr lang="fa-IR" sz="2800" dirty="0" smtClean="0">
                <a:cs typeface="B Titr" pitchFamily="2" charset="-78"/>
              </a:rPr>
              <a:t>و هم می تواند از بروز همه گیری جلوگیری کند</a:t>
            </a:r>
            <a:endParaRPr lang="fa-IR" sz="28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727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RCCE</a:t>
            </a:r>
            <a:r>
              <a:rPr lang="fa-IR" dirty="0" smtClean="0"/>
              <a:t>تعریف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 rtl="1">
              <a:buNone/>
            </a:pPr>
            <a:r>
              <a:rPr lang="fa-IR" dirty="0" smtClean="0">
                <a:cs typeface="B Titr" pitchFamily="2" charset="-78"/>
              </a:rPr>
              <a:t>کشورها باید بتوانند ظرفیت </a:t>
            </a:r>
            <a:r>
              <a:rPr lang="en-US" dirty="0" smtClean="0">
                <a:cs typeface="B Titr" pitchFamily="2" charset="-78"/>
              </a:rPr>
              <a:t>RC</a:t>
            </a:r>
            <a:r>
              <a:rPr lang="fa-IR" dirty="0" smtClean="0">
                <a:cs typeface="B Titr" pitchFamily="2" charset="-78"/>
              </a:rPr>
              <a:t> را در سطوح مختلف با</a:t>
            </a:r>
          </a:p>
          <a:p>
            <a:pPr marL="0" indent="0" algn="ctr" rtl="1">
              <a:buNone/>
            </a:pPr>
            <a:endParaRPr lang="fa-IR" dirty="0" smtClean="0">
              <a:cs typeface="B Titr" pitchFamily="2" charset="-78"/>
            </a:endParaRPr>
          </a:p>
          <a:p>
            <a:pPr marL="0" indent="0" algn="ctr" rtl="1">
              <a:buNone/>
            </a:pPr>
            <a:r>
              <a:rPr lang="fa-IR" dirty="0" smtClean="0">
                <a:cs typeface="B Titr" pitchFamily="2" charset="-78"/>
              </a:rPr>
              <a:t> سازمانهای مختلف از ابعاد مختلف شان داشته باشند</a:t>
            </a:r>
          </a:p>
          <a:p>
            <a:pPr marL="0" indent="0" algn="ctr" rtl="1">
              <a:buNone/>
            </a:pPr>
            <a:r>
              <a:rPr lang="fa-IR" dirty="0" smtClean="0">
                <a:cs typeface="B Titr" pitchFamily="2" charset="-78"/>
              </a:rPr>
              <a:t> </a:t>
            </a:r>
          </a:p>
          <a:p>
            <a:pPr marL="0" indent="0" algn="ctr" rtl="1">
              <a:buNone/>
            </a:pPr>
            <a:r>
              <a:rPr lang="fa-IR" dirty="0" smtClean="0">
                <a:cs typeface="B Titr" pitchFamily="2" charset="-78"/>
              </a:rPr>
              <a:t>زمانی که یک واقعه ای و رخداد و به سمت بحران می </a:t>
            </a:r>
          </a:p>
          <a:p>
            <a:pPr marL="0" indent="0" algn="ctr" rtl="1">
              <a:buNone/>
            </a:pPr>
            <a:r>
              <a:rPr lang="fa-IR" dirty="0" smtClean="0">
                <a:cs typeface="B Titr" pitchFamily="2" charset="-78"/>
              </a:rPr>
              <a:t>رود.</a:t>
            </a:r>
          </a:p>
          <a:p>
            <a:pPr marL="0" indent="0" algn="l" rtl="1">
              <a:buNone/>
            </a:pPr>
            <a:r>
              <a:rPr lang="en-US" dirty="0" smtClean="0">
                <a:cs typeface="B Titr" pitchFamily="2" charset="-78"/>
              </a:rPr>
              <a:t> 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690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 بودن ار سی سی ایی   </a:t>
            </a:r>
            <a:r>
              <a:rPr lang="en-US" dirty="0" smtClean="0"/>
              <a:t>Real time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fa-IR" dirty="0" smtClean="0">
                <a:cs typeface="B Titr" pitchFamily="2" charset="-78"/>
              </a:rPr>
              <a:t>سرعت خیلی مهمه</a:t>
            </a:r>
          </a:p>
          <a:p>
            <a:pPr algn="ctr">
              <a:buNone/>
            </a:pPr>
            <a:r>
              <a:rPr lang="fa-IR" dirty="0" smtClean="0">
                <a:cs typeface="B Titr" pitchFamily="2" charset="-78"/>
              </a:rPr>
              <a:t>اطلاعات بموقع داده شود نه بعد از سه ماه</a:t>
            </a:r>
          </a:p>
          <a:p>
            <a:pPr algn="ctr">
              <a:buNone/>
            </a:pPr>
            <a:r>
              <a:rPr lang="en-US" dirty="0" err="1" smtClean="0">
                <a:cs typeface="B Titr" pitchFamily="2" charset="-78"/>
              </a:rPr>
              <a:t>Rcce</a:t>
            </a:r>
            <a:endParaRPr lang="fa-IR" sz="2400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sz="2400" dirty="0" smtClean="0">
                <a:cs typeface="B Titr" pitchFamily="2" charset="-78"/>
              </a:rPr>
              <a:t>ترکیبی از تکنیک های ارتباطی و مشارکتی </a:t>
            </a:r>
          </a:p>
          <a:p>
            <a:pPr algn="ctr">
              <a:buNone/>
            </a:pPr>
            <a:r>
              <a:rPr lang="fa-IR" sz="2400" dirty="0" smtClean="0">
                <a:cs typeface="B Titr" pitchFamily="2" charset="-78"/>
              </a:rPr>
              <a:t>کمپین ها</a:t>
            </a:r>
          </a:p>
          <a:p>
            <a:pPr algn="ctr">
              <a:buNone/>
            </a:pPr>
            <a:r>
              <a:rPr lang="fa-IR" sz="2400" dirty="0" smtClean="0">
                <a:cs typeface="B Titr" pitchFamily="2" charset="-78"/>
              </a:rPr>
              <a:t>بسیج اجتماعی</a:t>
            </a:r>
          </a:p>
          <a:p>
            <a:pPr algn="ctr">
              <a:buNone/>
            </a:pPr>
            <a:r>
              <a:rPr lang="fa-IR" sz="2400" dirty="0" smtClean="0">
                <a:cs typeface="B Titr" pitchFamily="2" charset="-78"/>
              </a:rPr>
              <a:t>ارتباطات در فضای مجازی</a:t>
            </a:r>
          </a:p>
          <a:p>
            <a:pPr algn="ctr">
              <a:buNone/>
            </a:pPr>
            <a:r>
              <a:rPr lang="fa-IR" sz="2400" dirty="0" smtClean="0">
                <a:cs typeface="B Titr" pitchFamily="2" charset="-78"/>
              </a:rPr>
              <a:t>ارتقای سلامت</a:t>
            </a:r>
            <a:endParaRPr lang="en-US" sz="2400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sz="2400" dirty="0" smtClean="0">
                <a:cs typeface="B Titr" pitchFamily="2" charset="-78"/>
              </a:rPr>
              <a:t>جلب حمایت</a:t>
            </a:r>
          </a:p>
          <a:p>
            <a:pPr algn="ctr">
              <a:buNone/>
            </a:pPr>
            <a:endParaRPr lang="fa-IR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RCCE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en-US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dirty="0" smtClean="0">
                <a:cs typeface="B Titr" pitchFamily="2" charset="-78"/>
              </a:rPr>
              <a:t>موضوع مشارکت اجتماعی موضوعی لاینفک از برنامه</a:t>
            </a:r>
          </a:p>
          <a:p>
            <a:pPr algn="ctr">
              <a:buNone/>
            </a:pPr>
            <a:endParaRPr lang="fa-IR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dirty="0" smtClean="0">
                <a:cs typeface="B Titr" pitchFamily="2" charset="-78"/>
              </a:rPr>
              <a:t> های بهداشت است</a:t>
            </a:r>
          </a:p>
          <a:p>
            <a:pPr algn="ctr">
              <a:buNone/>
            </a:pPr>
            <a:endParaRPr lang="fa-IR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dirty="0" smtClean="0">
                <a:cs typeface="B Titr" pitchFamily="2" charset="-78"/>
              </a:rPr>
              <a:t>و ظرفیتی حیاتی برای یک کشور محسوب می شود</a:t>
            </a:r>
            <a:endParaRPr lang="fa-IR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RCCE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fa-IR" sz="2800" dirty="0" smtClean="0">
                <a:cs typeface="B Titr" pitchFamily="2" charset="-78"/>
              </a:rPr>
              <a:t>استفاده از خود جامعه به عنوان راه حل </a:t>
            </a:r>
          </a:p>
          <a:p>
            <a:pPr algn="ctr">
              <a:buNone/>
            </a:pPr>
            <a:endParaRPr lang="fa-IR" sz="2800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sz="2800" dirty="0" smtClean="0">
                <a:cs typeface="B Titr" pitchFamily="2" charset="-78"/>
              </a:rPr>
              <a:t>بازسازی اعتماد از دست رفته</a:t>
            </a:r>
          </a:p>
          <a:p>
            <a:pPr algn="ctr">
              <a:buNone/>
            </a:pPr>
            <a:endParaRPr lang="fa-IR" sz="2800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sz="2800" dirty="0" smtClean="0">
                <a:cs typeface="B Titr" pitchFamily="2" charset="-78"/>
              </a:rPr>
              <a:t>آموزش در نشست های اجتماعی</a:t>
            </a:r>
          </a:p>
          <a:p>
            <a:pPr algn="ctr">
              <a:buNone/>
            </a:pPr>
            <a:endParaRPr lang="fa-IR" sz="2800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sz="2800" dirty="0" smtClean="0">
                <a:cs typeface="B Titr" pitchFamily="2" charset="-78"/>
              </a:rPr>
              <a:t>بهره گرفتن از سرشناسان و افراد تاثیر گذار مذهبی و مورد اعتماد</a:t>
            </a:r>
            <a:endParaRPr lang="en-US" sz="2800" dirty="0" smtClean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RCCE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fa-IR" sz="2800" dirty="0" smtClean="0">
                <a:cs typeface="B Titr" pitchFamily="2" charset="-78"/>
              </a:rPr>
              <a:t>تیم های بهداشتی با تقویت برنامه های ارتباطات خطر و</a:t>
            </a:r>
          </a:p>
          <a:p>
            <a:pPr algn="ctr">
              <a:buNone/>
            </a:pPr>
            <a:endParaRPr lang="fa-IR" sz="2800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sz="2800" dirty="0" smtClean="0">
                <a:cs typeface="B Titr" pitchFamily="2" charset="-78"/>
              </a:rPr>
              <a:t> افزایش درک خطر جامعه به کمک برنامه های مشارکت</a:t>
            </a:r>
          </a:p>
          <a:p>
            <a:pPr algn="ctr">
              <a:buNone/>
            </a:pPr>
            <a:endParaRPr lang="fa-IR" sz="2800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sz="2800" dirty="0" smtClean="0">
                <a:cs typeface="B Titr" pitchFamily="2" charset="-78"/>
              </a:rPr>
              <a:t> اجتماعی به اهداف خود در نجات جامعه دست پیدا</a:t>
            </a:r>
          </a:p>
          <a:p>
            <a:pPr algn="ctr">
              <a:buNone/>
            </a:pPr>
            <a:endParaRPr lang="fa-IR" sz="2800" dirty="0" smtClean="0">
              <a:cs typeface="B Titr" pitchFamily="2" charset="-78"/>
            </a:endParaRPr>
          </a:p>
          <a:p>
            <a:pPr algn="ctr">
              <a:buNone/>
            </a:pPr>
            <a:r>
              <a:rPr lang="fa-IR" sz="2800" dirty="0" smtClean="0">
                <a:cs typeface="B Titr" pitchFamily="2" charset="-78"/>
              </a:rPr>
              <a:t>می کنند</a:t>
            </a:r>
            <a:endParaRPr lang="en-US" sz="2800" dirty="0" smtClean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662</Words>
  <Application>Microsoft Office PowerPoint</Application>
  <PresentationFormat>On-screen Show (4:3)</PresentationFormat>
  <Paragraphs>152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B Mitra</vt:lpstr>
      <vt:lpstr>B Titr</vt:lpstr>
      <vt:lpstr>Calibri</vt:lpstr>
      <vt:lpstr>Office Theme</vt:lpstr>
      <vt:lpstr>PowerPoint Presentation</vt:lpstr>
      <vt:lpstr>RCCE </vt:lpstr>
      <vt:lpstr>مقدمه</vt:lpstr>
      <vt:lpstr>RCCE</vt:lpstr>
      <vt:lpstr>RCCEتعریف</vt:lpstr>
      <vt:lpstr> بودن ار سی سی ایی   Real time</vt:lpstr>
      <vt:lpstr>RCCE</vt:lpstr>
      <vt:lpstr>RCCE</vt:lpstr>
      <vt:lpstr>RCCE</vt:lpstr>
      <vt:lpstr>RCCE</vt:lpstr>
      <vt:lpstr>اهداف برنامه ارتباطات خطر و مشارکت اجتماعی</vt:lpstr>
      <vt:lpstr>اهداف اختصاصی</vt:lpstr>
      <vt:lpstr>استراتژی مناسب در ارتباطات خطر</vt:lpstr>
      <vt:lpstr>اینفودمی</vt:lpstr>
      <vt:lpstr>اینفودمی</vt:lpstr>
      <vt:lpstr>اینفودمی</vt:lpstr>
      <vt:lpstr>اینفودمی</vt:lpstr>
      <vt:lpstr>اینفودمی</vt:lpstr>
      <vt:lpstr>اینفودمی</vt:lpstr>
      <vt:lpstr> بایدها در مدیریت  Misinformation </vt:lpstr>
      <vt:lpstr>نبایدها در مدیریت  Misinformation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</dc:creator>
  <cp:lastModifiedBy>pc</cp:lastModifiedBy>
  <cp:revision>123</cp:revision>
  <dcterms:created xsi:type="dcterms:W3CDTF">2006-08-16T00:00:00Z</dcterms:created>
  <dcterms:modified xsi:type="dcterms:W3CDTF">2024-07-17T04:34:49Z</dcterms:modified>
</cp:coreProperties>
</file>